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16" r:id="rId3"/>
    <p:sldId id="383" r:id="rId4"/>
    <p:sldId id="390" r:id="rId5"/>
    <p:sldId id="388" r:id="rId6"/>
    <p:sldId id="386" r:id="rId7"/>
    <p:sldId id="397" r:id="rId8"/>
    <p:sldId id="398" r:id="rId9"/>
    <p:sldId id="400" r:id="rId10"/>
    <p:sldId id="399" r:id="rId11"/>
    <p:sldId id="401" r:id="rId12"/>
    <p:sldId id="402" r:id="rId13"/>
    <p:sldId id="403" r:id="rId14"/>
    <p:sldId id="404" r:id="rId15"/>
    <p:sldId id="405" r:id="rId16"/>
    <p:sldId id="39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8003" autoAdjust="0"/>
  </p:normalViewPr>
  <p:slideViewPr>
    <p:cSldViewPr>
      <p:cViewPr>
        <p:scale>
          <a:sx n="80" d="100"/>
          <a:sy n="80" d="100"/>
        </p:scale>
        <p:origin x="-1224" y="-96"/>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08/08/2014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5B29D6C-98D7-42BB-9EE2-5766D80D86DD}" type="slidenum">
              <a:rPr lang="en-GB" smtClean="0"/>
              <a:pPr/>
              <a:t>8</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5B29D6C-98D7-42BB-9EE2-5766D80D86DD}" type="slidenum">
              <a:rPr lang="en-GB" smtClean="0"/>
              <a:pPr/>
              <a:t>12</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B2BD56D-5907-4212-867A-ECBEEACD9BB4}" type="slidenum">
              <a:rPr lang="en-GB" smtClean="0"/>
              <a:pPr/>
              <a:t>13</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B2BD56D-5907-4212-867A-ECBEEACD9BB4}" type="slidenum">
              <a:rPr lang="en-GB" smtClean="0"/>
              <a:pPr/>
              <a:t>14</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9AB6F85-2020-44C6-B938-73F624A1A50D}" type="slidenum">
              <a:rPr lang="en-GB" smtClean="0"/>
              <a:pPr/>
              <a:t>15</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16</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11.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9.xml"/><Relationship Id="rId11" Type="http://schemas.openxmlformats.org/officeDocument/2006/relationships/slide" Target="../slides/slide14.xml"/><Relationship Id="rId5" Type="http://schemas.openxmlformats.org/officeDocument/2006/relationships/slide" Target="../slides/slide7.xml"/><Relationship Id="rId10" Type="http://schemas.openxmlformats.org/officeDocument/2006/relationships/slide" Target="../slides/slide15.xml"/><Relationship Id="rId4" Type="http://schemas.openxmlformats.org/officeDocument/2006/relationships/slide" Target="../slides/slide16.xml"/><Relationship Id="rId9"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08/08/2014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1006"/>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84154" y="6561006"/>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60804" y="6561006"/>
            <a:ext cx="644511"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33893" y="6561006"/>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558471"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983049"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407627"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7" action="ppaction://hlinksldjump"/>
          </p:cNvPr>
          <p:cNvSpPr/>
          <p:nvPr userDrawn="1"/>
        </p:nvSpPr>
        <p:spPr>
          <a:xfrm>
            <a:off x="3832205"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8" action="ppaction://hlinksldjump"/>
          </p:cNvPr>
          <p:cNvSpPr/>
          <p:nvPr userDrawn="1"/>
        </p:nvSpPr>
        <p:spPr>
          <a:xfrm>
            <a:off x="4256783" y="6561006"/>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8" action="ppaction://hlinksldjump"/>
          </p:cNvPr>
          <p:cNvSpPr/>
          <p:nvPr userDrawn="1"/>
        </p:nvSpPr>
        <p:spPr>
          <a:xfrm>
            <a:off x="4681361" y="6561006"/>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9" action="ppaction://hlinksldjump"/>
          </p:cNvPr>
          <p:cNvSpPr/>
          <p:nvPr userDrawn="1"/>
        </p:nvSpPr>
        <p:spPr>
          <a:xfrm>
            <a:off x="5105939" y="6561006"/>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15" name="Round Same Side Corner Rectangle 14">
            <a:hlinkClick r:id="rId10" action="ppaction://hlinksldjump"/>
          </p:cNvPr>
          <p:cNvSpPr/>
          <p:nvPr userDrawn="1"/>
        </p:nvSpPr>
        <p:spPr>
          <a:xfrm>
            <a:off x="6804248"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16" name="Round Same Side Corner Rectangle 15">
            <a:hlinkClick r:id="rId11" action="ppaction://hlinksldjump"/>
          </p:cNvPr>
          <p:cNvSpPr/>
          <p:nvPr userDrawn="1"/>
        </p:nvSpPr>
        <p:spPr>
          <a:xfrm>
            <a:off x="5530517"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5955095"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6379673" y="6561006"/>
            <a:ext cx="396000" cy="288032"/>
          </a:xfrm>
          <a:prstGeom prst="round2SameRect">
            <a:avLst/>
          </a:prstGeom>
          <a:solidFill>
            <a:schemeClr val="tx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08/08/2014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Unit%2019%20-%20LO4%20-%20Task%2008%20-%20Letter%20to%20Customer.doc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Unit%2019%20-%20LO4%20-%20Task%2013%20-%20Witness%20Statement%20Form.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19</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19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SPREADSHEET MODELLING </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a:latin typeface="Calibri" pitchFamily="34" charset="0"/>
                <a:cs typeface="Calibri" pitchFamily="34" charset="0"/>
              </a:rPr>
              <a:t>Y/601/6637 </a:t>
            </a:r>
            <a:endParaRPr lang="en-GB" sz="4000" dirty="0">
              <a:latin typeface="Calibri" pitchFamily="34" charset="0"/>
              <a:cs typeface="Calibri" pitchFamily="34" charset="0"/>
            </a:endParaRPr>
          </a:p>
        </p:txBody>
      </p:sp>
      <p:sp>
        <p:nvSpPr>
          <p:cNvPr id="4" name="TextBox 3"/>
          <p:cNvSpPr txBox="1"/>
          <p:nvPr/>
        </p:nvSpPr>
        <p:spPr>
          <a:xfrm>
            <a:off x="945826" y="3452807"/>
            <a:ext cx="7999754" cy="1569660"/>
          </a:xfrm>
          <a:prstGeom prst="rect">
            <a:avLst/>
          </a:prstGeom>
          <a:noFill/>
        </p:spPr>
        <p:txBody>
          <a:bodyPr wrap="none" rtlCol="0">
            <a:spAutoFit/>
          </a:bodyPr>
          <a:lstStyle/>
          <a:p>
            <a:pPr algn="r"/>
            <a:r>
              <a:rPr lang="en-GB" sz="4800" b="1" dirty="0" smtClean="0">
                <a:latin typeface="Calibri" pitchFamily="34" charset="0"/>
                <a:cs typeface="Calibri" pitchFamily="34" charset="0"/>
              </a:rPr>
              <a:t>LO4 </a:t>
            </a:r>
            <a:r>
              <a:rPr lang="en-GB" sz="4800" dirty="0">
                <a:latin typeface="Calibri" pitchFamily="34" charset="0"/>
                <a:cs typeface="Calibri" pitchFamily="34" charset="0"/>
              </a:rPr>
              <a:t>- Be able to test and </a:t>
            </a:r>
            <a:r>
              <a:rPr lang="en-GB" sz="4800" dirty="0" smtClean="0">
                <a:latin typeface="Calibri" pitchFamily="34" charset="0"/>
                <a:cs typeface="Calibri" pitchFamily="34" charset="0"/>
              </a:rPr>
              <a:t/>
            </a:r>
            <a:br>
              <a:rPr lang="en-GB" sz="4800" dirty="0" smtClean="0">
                <a:latin typeface="Calibri" pitchFamily="34" charset="0"/>
                <a:cs typeface="Calibri" pitchFamily="34" charset="0"/>
              </a:rPr>
            </a:br>
            <a:r>
              <a:rPr lang="en-GB" sz="4800" dirty="0" smtClean="0">
                <a:latin typeface="Calibri" pitchFamily="34" charset="0"/>
                <a:cs typeface="Calibri" pitchFamily="34" charset="0"/>
              </a:rPr>
              <a:t>document </a:t>
            </a:r>
            <a:r>
              <a:rPr lang="en-GB" sz="4800" dirty="0">
                <a:latin typeface="Calibri" pitchFamily="34" charset="0"/>
                <a:cs typeface="Calibri" pitchFamily="34" charset="0"/>
              </a:rPr>
              <a:t>Spreadsheet Models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55588" indent="-255588"/>
            <a:r>
              <a:rPr lang="en-GB" sz="1800" dirty="0" smtClean="0">
                <a:latin typeface="Calibri" pitchFamily="34" charset="0"/>
                <a:cs typeface="Calibri" pitchFamily="34" charset="0"/>
              </a:rPr>
              <a:t>Use </a:t>
            </a:r>
            <a:r>
              <a:rPr lang="en-GB" sz="1800" dirty="0">
                <a:latin typeface="Calibri" pitchFamily="34" charset="0"/>
                <a:cs typeface="Calibri" pitchFamily="34" charset="0"/>
              </a:rPr>
              <a:t>of </a:t>
            </a:r>
            <a:r>
              <a:rPr lang="en-GB" sz="1800" b="1" dirty="0">
                <a:latin typeface="Calibri" pitchFamily="34" charset="0"/>
                <a:cs typeface="Calibri" pitchFamily="34" charset="0"/>
              </a:rPr>
              <a:t>open </a:t>
            </a:r>
            <a:r>
              <a:rPr lang="en-GB" sz="1800" dirty="0">
                <a:latin typeface="Calibri" pitchFamily="34" charset="0"/>
                <a:cs typeface="Calibri" pitchFamily="34" charset="0"/>
              </a:rPr>
              <a:t>and </a:t>
            </a:r>
            <a:r>
              <a:rPr lang="en-GB" sz="1800" b="1" dirty="0">
                <a:latin typeface="Calibri" pitchFamily="34" charset="0"/>
                <a:cs typeface="Calibri" pitchFamily="34" charset="0"/>
              </a:rPr>
              <a:t>closed</a:t>
            </a:r>
            <a:r>
              <a:rPr lang="en-GB" sz="1800" dirty="0">
                <a:latin typeface="Calibri" pitchFamily="34" charset="0"/>
                <a:cs typeface="Calibri" pitchFamily="34" charset="0"/>
              </a:rPr>
              <a:t> Questions</a:t>
            </a:r>
          </a:p>
          <a:p>
            <a:pPr marL="255588" indent="-255588"/>
            <a:r>
              <a:rPr lang="en-GB" sz="1800" dirty="0">
                <a:latin typeface="Calibri" pitchFamily="34" charset="0"/>
                <a:cs typeface="Calibri" pitchFamily="34" charset="0"/>
              </a:rPr>
              <a:t>Use of </a:t>
            </a:r>
            <a:r>
              <a:rPr lang="en-GB" sz="1800" b="1" dirty="0">
                <a:latin typeface="Calibri" pitchFamily="34" charset="0"/>
                <a:cs typeface="Calibri" pitchFamily="34" charset="0"/>
              </a:rPr>
              <a:t>Quantitative </a:t>
            </a:r>
            <a:r>
              <a:rPr lang="en-GB" sz="1800" dirty="0">
                <a:latin typeface="Calibri" pitchFamily="34" charset="0"/>
                <a:cs typeface="Calibri" pitchFamily="34" charset="0"/>
              </a:rPr>
              <a:t>and</a:t>
            </a:r>
            <a:r>
              <a:rPr lang="en-GB" sz="1800" b="1" dirty="0">
                <a:latin typeface="Calibri" pitchFamily="34" charset="0"/>
                <a:cs typeface="Calibri" pitchFamily="34" charset="0"/>
              </a:rPr>
              <a:t> Qualitative </a:t>
            </a:r>
            <a:r>
              <a:rPr lang="en-GB" sz="1800" dirty="0">
                <a:latin typeface="Calibri" pitchFamily="34" charset="0"/>
                <a:cs typeface="Calibri" pitchFamily="34" charset="0"/>
              </a:rPr>
              <a:t>Questions</a:t>
            </a:r>
          </a:p>
          <a:p>
            <a:pPr marL="255588" indent="-255588"/>
            <a:r>
              <a:rPr lang="en-GB" sz="1800" dirty="0">
                <a:latin typeface="Calibri" pitchFamily="34" charset="0"/>
                <a:cs typeface="Calibri" pitchFamily="34" charset="0"/>
              </a:rPr>
              <a:t>Creating appropriate questions is very important when conducting questionnaires and interviews.  It is therefore important that any questions should be carefully worded as to collect the correct non biased data that is required. Keep in mind why you are collecting data, what is it you want to find out and base your questions around that.</a:t>
            </a:r>
          </a:p>
          <a:p>
            <a:pPr marL="255588" indent="-255588"/>
            <a:r>
              <a:rPr lang="en-GB" sz="1800" b="1" dirty="0">
                <a:latin typeface="Calibri" pitchFamily="34" charset="0"/>
                <a:cs typeface="Calibri" pitchFamily="34" charset="0"/>
              </a:rPr>
              <a:t>Careful questioning</a:t>
            </a:r>
            <a:r>
              <a:rPr lang="en-GB" sz="1800" dirty="0">
                <a:latin typeface="Calibri" pitchFamily="34" charset="0"/>
                <a:cs typeface="Calibri" pitchFamily="34" charset="0"/>
              </a:rPr>
              <a:t> - Questions can be Ambiguous or misunderstood which lead to ambiguous or poor answers where by any data collected would be inaccurate which gives poor or inaccurate conclusions.</a:t>
            </a:r>
          </a:p>
          <a:p>
            <a:pPr marL="255588" indent="-255588"/>
            <a:r>
              <a:rPr lang="en-GB" sz="1800" dirty="0">
                <a:latin typeface="Calibri" pitchFamily="34" charset="0"/>
                <a:cs typeface="Calibri" pitchFamily="34" charset="0"/>
              </a:rPr>
              <a:t>Questions can be open  allowing a range of responses or closed allowing a limited set of answers from a selection:</a:t>
            </a:r>
          </a:p>
          <a:p>
            <a:pPr lvl="1"/>
            <a:r>
              <a:rPr lang="en-GB" sz="1800" b="1" dirty="0">
                <a:latin typeface="Calibri" pitchFamily="34" charset="0"/>
                <a:cs typeface="Calibri" pitchFamily="34" charset="0"/>
              </a:rPr>
              <a:t>Open</a:t>
            </a:r>
            <a:r>
              <a:rPr lang="en-GB" sz="1800" dirty="0">
                <a:latin typeface="Calibri" pitchFamily="34" charset="0"/>
                <a:cs typeface="Calibri" pitchFamily="34" charset="0"/>
              </a:rPr>
              <a:t> questions tend to give more information but are harder to analyse.</a:t>
            </a:r>
          </a:p>
          <a:p>
            <a:pPr lvl="1"/>
            <a:r>
              <a:rPr lang="en-GB" sz="1800" b="1" dirty="0">
                <a:latin typeface="Calibri" pitchFamily="34" charset="0"/>
                <a:cs typeface="Calibri" pitchFamily="34" charset="0"/>
              </a:rPr>
              <a:t>Closed</a:t>
            </a:r>
            <a:r>
              <a:rPr lang="en-GB" sz="1800" dirty="0">
                <a:latin typeface="Calibri" pitchFamily="34" charset="0"/>
                <a:cs typeface="Calibri" pitchFamily="34" charset="0"/>
              </a:rPr>
              <a:t> questions give a range of options  which can be easier to analyse and produce statistics on.</a:t>
            </a:r>
          </a:p>
          <a:p>
            <a:pPr marL="285750" indent="-285750"/>
            <a:r>
              <a:rPr lang="en-GB" sz="1800" dirty="0">
                <a:latin typeface="Calibri" pitchFamily="34" charset="0"/>
                <a:cs typeface="Calibri" pitchFamily="34" charset="0"/>
              </a:rPr>
              <a:t>Questions can also be leading, sometimes this is done intentionally other times subliminally. This can occur subtly by a change of expression or tone of voice or quite overtly like asking a question - You do like video games, don’t you</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16" name="Title 2"/>
          <p:cNvSpPr txBox="1">
            <a:spLocks/>
          </p:cNvSpPr>
          <p:nvPr/>
        </p:nvSpPr>
        <p:spPr>
          <a:xfrm>
            <a:off x="230832" y="116632"/>
            <a:ext cx="8733656" cy="576064"/>
          </a:xfrm>
          <a:prstGeom prst="rect">
            <a:avLst/>
          </a:prstGeom>
        </p:spPr>
        <p:txBody>
          <a:bodyPr vert="horz" rtlCol="0"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a:t>P4.1 – </a:t>
            </a:r>
            <a:r>
              <a:rPr lang="en-GB" sz="3200" dirty="0">
                <a:cs typeface="Calibri" pitchFamily="34" charset="0"/>
              </a:rPr>
              <a:t>Feedback Formats – Questionnaires</a:t>
            </a:r>
            <a:endParaRPr lang="en-GB" sz="3200" dirty="0"/>
          </a:p>
        </p:txBody>
      </p:sp>
    </p:spTree>
    <p:extLst>
      <p:ext uri="{BB962C8B-B14F-4D97-AF65-F5344CB8AC3E}">
        <p14:creationId xmlns:p14="http://schemas.microsoft.com/office/powerpoint/2010/main" val="315869399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78198" cy="5832648"/>
          </a:xfrm>
        </p:spPr>
        <p:txBody>
          <a:bodyPr>
            <a:normAutofit lnSpcReduction="10000"/>
          </a:bodyPr>
          <a:lstStyle/>
          <a:p>
            <a:pPr marL="255588" indent="-255588"/>
            <a:r>
              <a:rPr lang="en-GB" sz="2000" dirty="0">
                <a:latin typeface="Calibri" pitchFamily="34" charset="0"/>
                <a:cs typeface="Calibri" pitchFamily="34" charset="0"/>
              </a:rPr>
              <a:t>Based on the results of the feedback, you will need to make modifications to your </a:t>
            </a:r>
            <a:r>
              <a:rPr lang="en-GB" sz="2000" dirty="0" smtClean="0">
                <a:latin typeface="Calibri" pitchFamily="34" charset="0"/>
                <a:cs typeface="Calibri" pitchFamily="34" charset="0"/>
              </a:rPr>
              <a:t>Spreadsheet </a:t>
            </a:r>
            <a:r>
              <a:rPr lang="en-GB" sz="2000" dirty="0">
                <a:latin typeface="Calibri" pitchFamily="34" charset="0"/>
                <a:cs typeface="Calibri" pitchFamily="34" charset="0"/>
              </a:rPr>
              <a:t>in order to improve </a:t>
            </a:r>
            <a:r>
              <a:rPr lang="en-GB" sz="2000" dirty="0" smtClean="0">
                <a:latin typeface="Calibri" pitchFamily="34" charset="0"/>
                <a:cs typeface="Calibri" pitchFamily="34" charset="0"/>
              </a:rPr>
              <a:t>it’s </a:t>
            </a:r>
            <a:r>
              <a:rPr lang="en-GB" sz="2000" dirty="0" smtClean="0">
                <a:latin typeface="Calibri" pitchFamily="34" charset="0"/>
                <a:cs typeface="Calibri" pitchFamily="34" charset="0"/>
              </a:rPr>
              <a:t>functionality. </a:t>
            </a:r>
            <a:r>
              <a:rPr lang="en-GB" sz="2000" dirty="0">
                <a:latin typeface="Calibri" pitchFamily="34" charset="0"/>
                <a:cs typeface="Calibri" pitchFamily="34" charset="0"/>
              </a:rPr>
              <a:t>At least </a:t>
            </a:r>
            <a:r>
              <a:rPr lang="en-GB" sz="2000" dirty="0" smtClean="0">
                <a:latin typeface="Calibri" pitchFamily="34" charset="0"/>
                <a:cs typeface="Calibri" pitchFamily="34" charset="0"/>
              </a:rPr>
              <a:t>four </a:t>
            </a:r>
            <a:r>
              <a:rPr lang="en-GB" sz="2000" dirty="0">
                <a:latin typeface="Calibri" pitchFamily="34" charset="0"/>
                <a:cs typeface="Calibri" pitchFamily="34" charset="0"/>
              </a:rPr>
              <a:t>changes need to be evidenced and explained </a:t>
            </a:r>
            <a:r>
              <a:rPr lang="en-GB" sz="2000" dirty="0" smtClean="0">
                <a:latin typeface="Calibri" pitchFamily="34" charset="0"/>
                <a:cs typeface="Calibri" pitchFamily="34" charset="0"/>
              </a:rPr>
              <a:t>in terms of quality and </a:t>
            </a:r>
            <a:r>
              <a:rPr lang="en-GB" sz="2000" dirty="0" smtClean="0">
                <a:latin typeface="Calibri" pitchFamily="34" charset="0"/>
                <a:cs typeface="Calibri" pitchFamily="34" charset="0"/>
              </a:rPr>
              <a:t>ability. </a:t>
            </a:r>
            <a:r>
              <a:rPr lang="en-GB" sz="2000" dirty="0">
                <a:latin typeface="Calibri" pitchFamily="34" charset="0"/>
                <a:cs typeface="Calibri" pitchFamily="34" charset="0"/>
              </a:rPr>
              <a:t>Explanation needs to be given on the Feedback received, how it will improve the </a:t>
            </a:r>
            <a:r>
              <a:rPr lang="en-GB" sz="2000" dirty="0" smtClean="0">
                <a:latin typeface="Calibri" pitchFamily="34" charset="0"/>
                <a:cs typeface="Calibri" pitchFamily="34" charset="0"/>
              </a:rPr>
              <a:t>professionalism of the Spreadsheet </a:t>
            </a:r>
            <a:r>
              <a:rPr lang="en-GB" sz="2000" dirty="0">
                <a:latin typeface="Calibri" pitchFamily="34" charset="0"/>
                <a:cs typeface="Calibri" pitchFamily="34" charset="0"/>
              </a:rPr>
              <a:t>and then carried out. These changes do not </a:t>
            </a:r>
            <a:r>
              <a:rPr lang="en-GB" sz="2000" dirty="0" smtClean="0">
                <a:latin typeface="Calibri" pitchFamily="34" charset="0"/>
                <a:cs typeface="Calibri" pitchFamily="34" charset="0"/>
              </a:rPr>
              <a:t>all need </a:t>
            </a:r>
            <a:r>
              <a:rPr lang="en-GB" sz="2000" dirty="0">
                <a:latin typeface="Calibri" pitchFamily="34" charset="0"/>
                <a:cs typeface="Calibri" pitchFamily="34" charset="0"/>
              </a:rPr>
              <a:t>to be major re-workings but a degree of improvement needs to be evidenced.</a:t>
            </a:r>
          </a:p>
          <a:p>
            <a:pPr marL="109728" indent="0">
              <a:buNone/>
            </a:pPr>
            <a:r>
              <a:rPr lang="en-GB" sz="2000" b="1" dirty="0" smtClean="0">
                <a:latin typeface="Calibri" pitchFamily="34" charset="0"/>
                <a:cs typeface="Calibri" pitchFamily="34" charset="0"/>
              </a:rPr>
              <a:t>D1.3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04 </a:t>
            </a:r>
            <a:r>
              <a:rPr lang="en-GB" sz="2000" b="1" dirty="0">
                <a:latin typeface="Calibri" pitchFamily="34" charset="0"/>
                <a:cs typeface="Calibri" pitchFamily="34" charset="0"/>
              </a:rPr>
              <a:t>- </a:t>
            </a:r>
            <a:r>
              <a:rPr lang="en-GB" sz="2000" dirty="0">
                <a:latin typeface="Calibri" pitchFamily="34" charset="0"/>
                <a:cs typeface="Calibri" pitchFamily="34" charset="0"/>
              </a:rPr>
              <a:t>Modify </a:t>
            </a:r>
            <a:r>
              <a:rPr lang="en-GB" sz="2000" dirty="0" smtClean="0">
                <a:latin typeface="Calibri" pitchFamily="34" charset="0"/>
                <a:cs typeface="Calibri" pitchFamily="34" charset="0"/>
              </a:rPr>
              <a:t>the Spreadsheet </a:t>
            </a:r>
            <a:r>
              <a:rPr lang="en-GB" sz="2000" dirty="0">
                <a:latin typeface="Calibri" pitchFamily="34" charset="0"/>
                <a:cs typeface="Calibri" pitchFamily="34" charset="0"/>
              </a:rPr>
              <a:t>in light of feedback </a:t>
            </a:r>
            <a:r>
              <a:rPr lang="en-GB" sz="2000" dirty="0" smtClean="0">
                <a:latin typeface="Calibri" pitchFamily="34" charset="0"/>
                <a:cs typeface="Calibri" pitchFamily="34" charset="0"/>
              </a:rPr>
              <a:t>gathered in order to improve the </a:t>
            </a:r>
            <a:r>
              <a:rPr lang="en-GB" sz="2000" dirty="0" smtClean="0">
                <a:latin typeface="Calibri" pitchFamily="34" charset="0"/>
                <a:cs typeface="Calibri" pitchFamily="34" charset="0"/>
              </a:rPr>
              <a:t>functionality of the product.</a:t>
            </a:r>
            <a:endParaRPr lang="en-GB" sz="2000" dirty="0">
              <a:latin typeface="Calibri" pitchFamily="34" charset="0"/>
              <a:cs typeface="Calibri" pitchFamily="34" charset="0"/>
            </a:endParaRPr>
          </a:p>
          <a:p>
            <a:pPr marL="255588" indent="-255588"/>
            <a:r>
              <a:rPr lang="en-GB" sz="2000" dirty="0" smtClean="0">
                <a:latin typeface="Calibri" pitchFamily="34" charset="0"/>
                <a:cs typeface="Calibri" pitchFamily="34" charset="0"/>
              </a:rPr>
              <a:t>It is always good to get a review from a user who can see the faults you cannot or fail to see. Called a “Fresh Eye”, critical feedback is not a criticism of the work produced but designed to make it even better. Evidence of these repairs should be made using screenshot evidence of before, during and after. In order to be sure at least </a:t>
            </a:r>
            <a:r>
              <a:rPr lang="en-GB" sz="2000" dirty="0" smtClean="0">
                <a:latin typeface="Calibri" pitchFamily="34" charset="0"/>
                <a:cs typeface="Calibri" pitchFamily="34" charset="0"/>
              </a:rPr>
              <a:t>four </a:t>
            </a:r>
            <a:r>
              <a:rPr lang="en-GB" sz="2000" dirty="0" smtClean="0">
                <a:latin typeface="Calibri" pitchFamily="34" charset="0"/>
                <a:cs typeface="Calibri" pitchFamily="34" charset="0"/>
              </a:rPr>
              <a:t>improvements should be made to make the </a:t>
            </a:r>
            <a:r>
              <a:rPr lang="en-GB" sz="2000" dirty="0" smtClean="0">
                <a:latin typeface="Calibri" pitchFamily="34" charset="0"/>
                <a:cs typeface="Calibri" pitchFamily="34" charset="0"/>
              </a:rPr>
              <a:t>Spreadsheet </a:t>
            </a:r>
            <a:r>
              <a:rPr lang="en-GB" sz="2000" dirty="0" smtClean="0">
                <a:latin typeface="Calibri" pitchFamily="34" charset="0"/>
                <a:cs typeface="Calibri" pitchFamily="34" charset="0"/>
              </a:rPr>
              <a:t>more professional.</a:t>
            </a:r>
          </a:p>
          <a:p>
            <a:pPr marL="255588" indent="-255588"/>
            <a:r>
              <a:rPr lang="en-GB" sz="2000" dirty="0" smtClean="0">
                <a:latin typeface="Calibri" pitchFamily="34" charset="0"/>
                <a:cs typeface="Calibri" pitchFamily="34" charset="0"/>
              </a:rPr>
              <a:t>Improvements should be based on the questionnaire and could include Visual </a:t>
            </a:r>
            <a:r>
              <a:rPr lang="en-GB" sz="2000" dirty="0">
                <a:latin typeface="Calibri" pitchFamily="34" charset="0"/>
                <a:cs typeface="Calibri" pitchFamily="34" charset="0"/>
              </a:rPr>
              <a:t>style, </a:t>
            </a:r>
            <a:r>
              <a:rPr lang="en-GB" sz="2000" dirty="0" smtClean="0">
                <a:latin typeface="Calibri" pitchFamily="34" charset="0"/>
                <a:cs typeface="Calibri" pitchFamily="34" charset="0"/>
              </a:rPr>
              <a:t>Elements, the Layout, the </a:t>
            </a:r>
            <a:r>
              <a:rPr lang="en-GB" sz="2000" dirty="0" smtClean="0">
                <a:latin typeface="Calibri" pitchFamily="34" charset="0"/>
                <a:cs typeface="Calibri" pitchFamily="34" charset="0"/>
              </a:rPr>
              <a:t>Formulas and Functions, the validation or user support, </a:t>
            </a:r>
            <a:r>
              <a:rPr lang="en-GB" sz="2000" dirty="0" smtClean="0">
                <a:latin typeface="Calibri" pitchFamily="34" charset="0"/>
                <a:cs typeface="Calibri" pitchFamily="34" charset="0"/>
              </a:rPr>
              <a:t>or the technical Quality in line with the audience needs.</a:t>
            </a:r>
          </a:p>
          <a:p>
            <a:pPr marL="109728" indent="0">
              <a:buNone/>
            </a:pPr>
            <a:r>
              <a:rPr lang="en-GB" sz="2000" b="1" dirty="0" smtClean="0">
                <a:latin typeface="Calibri" pitchFamily="34" charset="0"/>
                <a:cs typeface="Calibri" pitchFamily="34" charset="0"/>
              </a:rPr>
              <a:t>D1.3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05 </a:t>
            </a:r>
            <a:r>
              <a:rPr lang="en-GB" sz="2000" dirty="0">
                <a:latin typeface="Calibri" pitchFamily="34" charset="0"/>
                <a:cs typeface="Calibri" pitchFamily="34" charset="0"/>
              </a:rPr>
              <a:t>– </a:t>
            </a:r>
            <a:r>
              <a:rPr lang="en-GB" sz="2000" dirty="0" smtClean="0">
                <a:latin typeface="Calibri" pitchFamily="34" charset="0"/>
                <a:cs typeface="Calibri" pitchFamily="34" charset="0"/>
              </a:rPr>
              <a:t>Give a detailed justification </a:t>
            </a:r>
            <a:r>
              <a:rPr lang="en-GB" sz="2000" dirty="0">
                <a:latin typeface="Calibri" pitchFamily="34" charset="0"/>
                <a:cs typeface="Calibri" pitchFamily="34" charset="0"/>
              </a:rPr>
              <a:t>why these changes were </a:t>
            </a:r>
            <a:r>
              <a:rPr lang="en-GB" sz="2000" dirty="0" smtClean="0">
                <a:latin typeface="Calibri" pitchFamily="34" charset="0"/>
                <a:cs typeface="Calibri" pitchFamily="34" charset="0"/>
              </a:rPr>
              <a:t>made and how they will improve the functionality of the Spreadsheet.</a:t>
            </a:r>
            <a:endParaRPr lang="en-GB" sz="2000" dirty="0" smtClean="0">
              <a:latin typeface="Calibri" pitchFamily="34" charset="0"/>
              <a:cs typeface="Calibri" pitchFamily="34" charset="0"/>
            </a:endParaRPr>
          </a:p>
        </p:txBody>
      </p:sp>
      <p:sp>
        <p:nvSpPr>
          <p:cNvPr id="16" name="Title 2"/>
          <p:cNvSpPr>
            <a:spLocks noGrp="1"/>
          </p:cNvSpPr>
          <p:nvPr>
            <p:ph type="title"/>
          </p:nvPr>
        </p:nvSpPr>
        <p:spPr>
          <a:xfrm>
            <a:off x="230832" y="116632"/>
            <a:ext cx="8733656" cy="504056"/>
          </a:xfrm>
        </p:spPr>
        <p:txBody>
          <a:bodyPr>
            <a:noAutofit/>
          </a:bodyPr>
          <a:lstStyle/>
          <a:p>
            <a:r>
              <a:rPr lang="en-GB" sz="2700" dirty="0" smtClean="0">
                <a:latin typeface="Calibri" pitchFamily="34" charset="0"/>
                <a:cs typeface="Calibri" pitchFamily="34" charset="0"/>
              </a:rPr>
              <a:t>D1.3 </a:t>
            </a:r>
            <a:r>
              <a:rPr lang="en-GB" sz="2700" dirty="0">
                <a:latin typeface="Calibri" pitchFamily="34" charset="0"/>
                <a:cs typeface="Calibri" pitchFamily="34" charset="0"/>
              </a:rPr>
              <a:t>– Audience responses to </a:t>
            </a:r>
            <a:r>
              <a:rPr lang="en-GB" sz="2700" dirty="0" smtClean="0">
                <a:latin typeface="Calibri" pitchFamily="34" charset="0"/>
                <a:cs typeface="Calibri" pitchFamily="34" charset="0"/>
              </a:rPr>
              <a:t>Spreadsheet </a:t>
            </a:r>
            <a:r>
              <a:rPr lang="en-GB" sz="2700" dirty="0" smtClean="0">
                <a:latin typeface="Calibri" pitchFamily="34" charset="0"/>
                <a:cs typeface="Calibri" pitchFamily="34" charset="0"/>
              </a:rPr>
              <a:t>- </a:t>
            </a:r>
            <a:r>
              <a:rPr lang="en-GB" sz="2700" dirty="0" smtClean="0">
                <a:latin typeface="Calibri" pitchFamily="34" charset="0"/>
                <a:cs typeface="Calibri" pitchFamily="34" charset="0"/>
              </a:rPr>
              <a:t>Improvements </a:t>
            </a:r>
            <a:endParaRPr lang="en-GB" sz="2700" dirty="0">
              <a:latin typeface="Calibri" pitchFamily="34" charset="0"/>
              <a:cs typeface="Calibri" pitchFamily="34" charset="0"/>
            </a:endParaRPr>
          </a:p>
        </p:txBody>
      </p:sp>
    </p:spTree>
    <p:extLst>
      <p:ext uri="{BB962C8B-B14F-4D97-AF65-F5344CB8AC3E}">
        <p14:creationId xmlns:p14="http://schemas.microsoft.com/office/powerpoint/2010/main" val="1517705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688632"/>
          </a:xfrm>
        </p:spPr>
        <p:txBody>
          <a:bodyPr>
            <a:noAutofit/>
          </a:bodyPr>
          <a:lstStyle/>
          <a:p>
            <a:pPr marL="285750" indent="-285750"/>
            <a:r>
              <a:rPr lang="en-GB" sz="2000" dirty="0" smtClean="0">
                <a:latin typeface="Calibri" pitchFamily="34" charset="0"/>
                <a:cs typeface="Calibri" pitchFamily="34" charset="0"/>
              </a:rPr>
              <a:t>There is only one true format for a spreadsheet and that is the format it was written in. If it is Macro enabled then it should be saved as such. But Spreadsheets, like Databases are often used in other programs, imported in Databases for instance, or mail merged into Word so that reminders for late payments can be sent to customers as an automatic function.</a:t>
            </a:r>
          </a:p>
          <a:p>
            <a:pPr marL="0" indent="0">
              <a:buNone/>
            </a:pPr>
            <a:r>
              <a:rPr lang="en-GB" sz="2000" b="1" dirty="0" smtClean="0">
                <a:latin typeface="Calibri" pitchFamily="34" charset="0"/>
                <a:cs typeface="Calibri" pitchFamily="34" charset="0"/>
              </a:rPr>
              <a:t>P8.1 - Task 06</a:t>
            </a:r>
            <a:r>
              <a:rPr lang="en-GB" sz="2000" dirty="0" smtClean="0">
                <a:latin typeface="Calibri" pitchFamily="34" charset="0"/>
                <a:cs typeface="Calibri" pitchFamily="34" charset="0"/>
              </a:rPr>
              <a:t> </a:t>
            </a:r>
            <a:r>
              <a:rPr lang="en-GB" sz="2000" dirty="0" smtClean="0">
                <a:latin typeface="Calibri" pitchFamily="34" charset="0"/>
                <a:cs typeface="Calibri" pitchFamily="34" charset="0"/>
              </a:rPr>
              <a:t>- Export data into different formats</a:t>
            </a:r>
          </a:p>
          <a:p>
            <a:pPr marL="255588" indent="-255588"/>
            <a:r>
              <a:rPr lang="en-GB" sz="2000" dirty="0" smtClean="0">
                <a:latin typeface="Calibri" pitchFamily="34" charset="0"/>
                <a:cs typeface="Calibri" pitchFamily="34" charset="0"/>
              </a:rPr>
              <a:t>Provide </a:t>
            </a:r>
            <a:r>
              <a:rPr lang="en-GB" sz="2000" dirty="0" smtClean="0">
                <a:latin typeface="Calibri" pitchFamily="34" charset="0"/>
                <a:cs typeface="Calibri" pitchFamily="34" charset="0"/>
              </a:rPr>
              <a:t>screenshots to show have you done this and explain the formats </a:t>
            </a:r>
            <a:r>
              <a:rPr lang="en-GB" sz="2000" dirty="0" smtClean="0">
                <a:latin typeface="Calibri" pitchFamily="34" charset="0"/>
                <a:cs typeface="Calibri" pitchFamily="34" charset="0"/>
              </a:rPr>
              <a:t>selected and a justification for why you might do this.</a:t>
            </a:r>
          </a:p>
          <a:p>
            <a:pPr marL="255588" indent="-255588"/>
            <a:endParaRPr lang="en-GB" sz="2000" dirty="0">
              <a:latin typeface="Calibri" pitchFamily="34" charset="0"/>
              <a:cs typeface="Calibri" pitchFamily="34" charset="0"/>
            </a:endParaRPr>
          </a:p>
          <a:p>
            <a:pPr marL="255588" indent="-255588"/>
            <a:endParaRPr lang="en-GB" sz="2000" dirty="0" smtClean="0">
              <a:latin typeface="Calibri" pitchFamily="34" charset="0"/>
              <a:cs typeface="Calibri" pitchFamily="34" charset="0"/>
            </a:endParaRPr>
          </a:p>
          <a:p>
            <a:pPr marL="0" indent="0">
              <a:buNone/>
            </a:pPr>
            <a:r>
              <a:rPr lang="en-GB" sz="2000" b="1" dirty="0" smtClean="0">
                <a:latin typeface="Calibri" pitchFamily="34" charset="0"/>
                <a:cs typeface="Calibri" pitchFamily="34" charset="0"/>
              </a:rPr>
              <a:t>P8.2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07</a:t>
            </a:r>
            <a:r>
              <a:rPr lang="en-GB" sz="2000" dirty="0" smtClean="0">
                <a:latin typeface="Calibri" pitchFamily="34" charset="0"/>
                <a:cs typeface="Calibri" pitchFamily="34" charset="0"/>
              </a:rPr>
              <a:t> </a:t>
            </a:r>
            <a:r>
              <a:rPr lang="en-GB" sz="2000" dirty="0">
                <a:latin typeface="Calibri" pitchFamily="34" charset="0"/>
                <a:cs typeface="Calibri" pitchFamily="34" charset="0"/>
              </a:rPr>
              <a:t>- </a:t>
            </a:r>
            <a:r>
              <a:rPr lang="en-GB" sz="2000" dirty="0" smtClean="0">
                <a:latin typeface="Calibri" pitchFamily="34" charset="0"/>
                <a:cs typeface="Calibri" pitchFamily="34" charset="0"/>
              </a:rPr>
              <a:t>Import </a:t>
            </a:r>
            <a:r>
              <a:rPr lang="en-GB" sz="2000" dirty="0">
                <a:latin typeface="Calibri" pitchFamily="34" charset="0"/>
                <a:cs typeface="Calibri" pitchFamily="34" charset="0"/>
              </a:rPr>
              <a:t>data </a:t>
            </a:r>
            <a:r>
              <a:rPr lang="en-GB" sz="2000" dirty="0" smtClean="0">
                <a:latin typeface="Calibri" pitchFamily="34" charset="0"/>
                <a:cs typeface="Calibri" pitchFamily="34" charset="0"/>
              </a:rPr>
              <a:t>from the Spreadsheet into a Word Document for a specified purpose.</a:t>
            </a:r>
            <a:endParaRPr lang="en-GB" sz="2000" dirty="0">
              <a:latin typeface="Calibri" pitchFamily="34" charset="0"/>
              <a:cs typeface="Calibri" pitchFamily="34" charset="0"/>
            </a:endParaRPr>
          </a:p>
          <a:p>
            <a:pPr marL="255588" indent="-255588"/>
            <a:r>
              <a:rPr lang="en-GB" sz="2000" dirty="0">
                <a:latin typeface="Calibri" pitchFamily="34" charset="0"/>
                <a:cs typeface="Calibri" pitchFamily="34" charset="0"/>
              </a:rPr>
              <a:t>Provide screenshots to show have you done this and explain the </a:t>
            </a:r>
            <a:r>
              <a:rPr lang="en-GB" sz="2000" dirty="0" smtClean="0">
                <a:latin typeface="Calibri" pitchFamily="34" charset="0"/>
                <a:cs typeface="Calibri" pitchFamily="34" charset="0"/>
              </a:rPr>
              <a:t>procedure </a:t>
            </a:r>
            <a:r>
              <a:rPr lang="en-GB" sz="2000" dirty="0">
                <a:latin typeface="Calibri" pitchFamily="34" charset="0"/>
                <a:cs typeface="Calibri" pitchFamily="34" charset="0"/>
              </a:rPr>
              <a:t>and a justification for why you might do this.</a:t>
            </a:r>
          </a:p>
          <a:p>
            <a:pPr marL="255588" indent="-255588"/>
            <a:r>
              <a:rPr lang="en-GB" sz="2000" dirty="0" smtClean="0">
                <a:latin typeface="Calibri" pitchFamily="34" charset="0"/>
                <a:cs typeface="Calibri" pitchFamily="34" charset="0"/>
              </a:rPr>
              <a:t>Use the </a:t>
            </a:r>
            <a:r>
              <a:rPr lang="en-GB" sz="2000" dirty="0" smtClean="0">
                <a:latin typeface="Calibri" pitchFamily="34" charset="0"/>
                <a:cs typeface="Calibri" pitchFamily="34" charset="0"/>
                <a:hlinkClick r:id="rId3" action="ppaction://hlinkfile"/>
              </a:rPr>
              <a:t>template provided</a:t>
            </a:r>
            <a:r>
              <a:rPr lang="en-GB" sz="2000" dirty="0" smtClean="0">
                <a:latin typeface="Calibri" pitchFamily="34" charset="0"/>
                <a:cs typeface="Calibri" pitchFamily="34" charset="0"/>
              </a:rPr>
              <a:t>, insert the appropriate Mail merge Codes and document the process and finished version.</a:t>
            </a:r>
            <a:endParaRPr lang="en-GB" sz="2000" dirty="0" smtClean="0">
              <a:latin typeface="Calibri" pitchFamily="34" charset="0"/>
              <a:cs typeface="Calibri" pitchFamily="34" charset="0"/>
            </a:endParaRPr>
          </a:p>
          <a:p>
            <a:endParaRPr lang="en-GB" sz="2000" dirty="0">
              <a:latin typeface="Calibri" pitchFamily="34" charset="0"/>
              <a:cs typeface="Calibri"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1109865805"/>
              </p:ext>
            </p:extLst>
          </p:nvPr>
        </p:nvGraphicFramePr>
        <p:xfrm>
          <a:off x="179512" y="3331840"/>
          <a:ext cx="8784975" cy="457200"/>
        </p:xfrm>
        <a:graphic>
          <a:graphicData uri="http://schemas.openxmlformats.org/drawingml/2006/table">
            <a:tbl>
              <a:tblPr firstRow="1" bandRow="1">
                <a:tableStyleId>{69CF1AB2-1976-4502-BF36-3FF5EA218861}</a:tableStyleId>
              </a:tblPr>
              <a:tblGrid>
                <a:gridCol w="1756995"/>
                <a:gridCol w="1756995"/>
                <a:gridCol w="1756995"/>
                <a:gridCol w="1756995"/>
                <a:gridCol w="1756995"/>
              </a:tblGrid>
              <a:tr h="370840">
                <a:tc>
                  <a:txBody>
                    <a:bodyPr/>
                    <a:lstStyle/>
                    <a:p>
                      <a:pPr algn="ctr"/>
                      <a:r>
                        <a:rPr lang="en-GB" sz="2400" dirty="0" smtClean="0">
                          <a:latin typeface="Calibri" pitchFamily="34" charset="0"/>
                          <a:cs typeface="Calibri" pitchFamily="34" charset="0"/>
                        </a:rPr>
                        <a:t>.xls</a:t>
                      </a:r>
                      <a:endParaRPr lang="en-GB" sz="2400" dirty="0">
                        <a:solidFill>
                          <a:schemeClr val="tx1"/>
                        </a:solidFill>
                        <a:latin typeface="Calibri" pitchFamily="34" charset="0"/>
                        <a:cs typeface="Calibri" pitchFamily="34" charset="0"/>
                      </a:endParaRPr>
                    </a:p>
                  </a:txBody>
                  <a:tcPr/>
                </a:tc>
                <a:tc>
                  <a:txBody>
                    <a:bodyPr/>
                    <a:lstStyle/>
                    <a:p>
                      <a:pPr algn="ctr"/>
                      <a:r>
                        <a:rPr lang="en-GB" sz="2400" dirty="0" smtClean="0">
                          <a:latin typeface="Calibri" pitchFamily="34" charset="0"/>
                          <a:cs typeface="Calibri" pitchFamily="34" charset="0"/>
                        </a:rPr>
                        <a:t>.csv</a:t>
                      </a:r>
                      <a:endParaRPr lang="en-GB" sz="2400" dirty="0">
                        <a:solidFill>
                          <a:schemeClr val="tx1"/>
                        </a:solidFill>
                        <a:latin typeface="Calibri" pitchFamily="34" charset="0"/>
                        <a:cs typeface="Calibri" pitchFamily="34" charset="0"/>
                      </a:endParaRPr>
                    </a:p>
                  </a:txBody>
                  <a:tcPr/>
                </a:tc>
                <a:tc>
                  <a:txBody>
                    <a:bodyPr/>
                    <a:lstStyle/>
                    <a:p>
                      <a:pPr algn="ctr"/>
                      <a:r>
                        <a:rPr lang="en-GB" sz="2400" dirty="0" smtClean="0">
                          <a:latin typeface="Calibri" pitchFamily="34" charset="0"/>
                          <a:cs typeface="Calibri" pitchFamily="34" charset="0"/>
                        </a:rPr>
                        <a:t>.txt</a:t>
                      </a:r>
                      <a:endParaRPr lang="en-GB" sz="2400" dirty="0">
                        <a:solidFill>
                          <a:schemeClr val="tx1"/>
                        </a:solidFill>
                        <a:latin typeface="Calibri" pitchFamily="34" charset="0"/>
                        <a:cs typeface="Calibri" pitchFamily="34" charset="0"/>
                      </a:endParaRPr>
                    </a:p>
                  </a:txBody>
                  <a:tcPr/>
                </a:tc>
                <a:tc>
                  <a:txBody>
                    <a:bodyPr/>
                    <a:lstStyle/>
                    <a:p>
                      <a:pPr algn="ctr"/>
                      <a:r>
                        <a:rPr lang="en-GB" sz="2400" dirty="0" smtClean="0">
                          <a:latin typeface="Calibri" pitchFamily="34" charset="0"/>
                          <a:cs typeface="Calibri" pitchFamily="34" charset="0"/>
                        </a:rPr>
                        <a:t>.xml</a:t>
                      </a:r>
                      <a:endParaRPr lang="en-GB" sz="2400" dirty="0">
                        <a:solidFill>
                          <a:schemeClr val="tx1"/>
                        </a:solidFill>
                        <a:latin typeface="Calibri" pitchFamily="34" charset="0"/>
                        <a:cs typeface="Calibri" pitchFamily="34" charset="0"/>
                      </a:endParaRPr>
                    </a:p>
                  </a:txBody>
                  <a:tcPr/>
                </a:tc>
                <a:tc>
                  <a:txBody>
                    <a:bodyPr/>
                    <a:lstStyle/>
                    <a:p>
                      <a:pPr algn="ctr"/>
                      <a:r>
                        <a:rPr lang="en-GB" sz="2400" dirty="0" smtClean="0">
                          <a:latin typeface="Calibri" pitchFamily="34" charset="0"/>
                          <a:cs typeface="Calibri" pitchFamily="34" charset="0"/>
                        </a:rPr>
                        <a:t>.html</a:t>
                      </a:r>
                      <a:endParaRPr lang="en-GB" sz="2400" dirty="0">
                        <a:solidFill>
                          <a:schemeClr val="tx1"/>
                        </a:solidFill>
                        <a:latin typeface="Calibri" pitchFamily="34" charset="0"/>
                        <a:cs typeface="Calibri" pitchFamily="34" charset="0"/>
                      </a:endParaRPr>
                    </a:p>
                  </a:txBody>
                  <a:tcPr/>
                </a:tc>
              </a:tr>
            </a:tbl>
          </a:graphicData>
        </a:graphic>
      </p:graphicFrame>
      <p:sp>
        <p:nvSpPr>
          <p:cNvPr id="22" name="Title 2"/>
          <p:cNvSpPr>
            <a:spLocks noGrp="1"/>
          </p:cNvSpPr>
          <p:nvPr>
            <p:ph type="title"/>
          </p:nvPr>
        </p:nvSpPr>
        <p:spPr>
          <a:xfrm>
            <a:off x="230832" y="116632"/>
            <a:ext cx="8733656" cy="504056"/>
          </a:xfrm>
        </p:spPr>
        <p:txBody>
          <a:bodyPr>
            <a:noAutofit/>
          </a:bodyPr>
          <a:lstStyle/>
          <a:p>
            <a:r>
              <a:rPr lang="en-GB" sz="3200" dirty="0" smtClean="0">
                <a:latin typeface="Calibri" pitchFamily="34" charset="0"/>
                <a:cs typeface="Calibri" pitchFamily="34" charset="0"/>
              </a:rPr>
              <a:t>P8.1 </a:t>
            </a:r>
            <a:r>
              <a:rPr lang="en-GB" sz="3200" dirty="0">
                <a:latin typeface="Calibri" pitchFamily="34" charset="0"/>
                <a:cs typeface="Calibri" pitchFamily="34" charset="0"/>
              </a:rPr>
              <a:t>– </a:t>
            </a:r>
            <a:r>
              <a:rPr lang="en-GB" sz="3200" dirty="0" smtClean="0">
                <a:latin typeface="Calibri" pitchFamily="34" charset="0"/>
                <a:cs typeface="Calibri" pitchFamily="34" charset="0"/>
              </a:rPr>
              <a:t>Exporting the Spreadsheet for External Use</a:t>
            </a:r>
            <a:endParaRPr lang="en-GB" sz="3200" dirty="0">
              <a:latin typeface="Calibri" pitchFamily="34" charset="0"/>
              <a:cs typeface="Calibri" pitchFamily="34" charset="0"/>
            </a:endParaRPr>
          </a:p>
        </p:txBody>
      </p:sp>
    </p:spTree>
    <p:extLst>
      <p:ext uri="{BB962C8B-B14F-4D97-AF65-F5344CB8AC3E}">
        <p14:creationId xmlns:p14="http://schemas.microsoft.com/office/powerpoint/2010/main" val="159546417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92696"/>
            <a:ext cx="8839200" cy="5616624"/>
          </a:xfrm>
        </p:spPr>
        <p:txBody>
          <a:bodyPr>
            <a:noAutofit/>
          </a:bodyPr>
          <a:lstStyle/>
          <a:p>
            <a:pPr marL="273050" indent="-273050"/>
            <a:r>
              <a:rPr lang="en-GB" sz="1360" dirty="0">
                <a:latin typeface="Calibri" pitchFamily="34" charset="0"/>
                <a:cs typeface="Calibri" pitchFamily="34" charset="0"/>
              </a:rPr>
              <a:t>A </a:t>
            </a:r>
            <a:r>
              <a:rPr lang="en-GB" sz="1360" dirty="0" smtClean="0">
                <a:latin typeface="Calibri" pitchFamily="34" charset="0"/>
                <a:cs typeface="Calibri" pitchFamily="34" charset="0"/>
              </a:rPr>
              <a:t>User Guide </a:t>
            </a:r>
            <a:r>
              <a:rPr lang="en-GB" sz="1360" dirty="0">
                <a:latin typeface="Calibri" pitchFamily="34" charset="0"/>
                <a:cs typeface="Calibri" pitchFamily="34" charset="0"/>
              </a:rPr>
              <a:t>is </a:t>
            </a:r>
            <a:r>
              <a:rPr lang="en-GB" sz="1360" dirty="0" smtClean="0">
                <a:latin typeface="Calibri" pitchFamily="34" charset="0"/>
                <a:cs typeface="Calibri" pitchFamily="34" charset="0"/>
              </a:rPr>
              <a:t>an average persons guide </a:t>
            </a:r>
            <a:r>
              <a:rPr lang="en-GB" sz="1360" dirty="0">
                <a:latin typeface="Calibri" pitchFamily="34" charset="0"/>
                <a:cs typeface="Calibri" pitchFamily="34" charset="0"/>
              </a:rPr>
              <a:t>on using the piece of software you have </a:t>
            </a:r>
            <a:r>
              <a:rPr lang="en-GB" sz="1360" dirty="0" smtClean="0">
                <a:latin typeface="Calibri" pitchFamily="34" charset="0"/>
                <a:cs typeface="Calibri" pitchFamily="34" charset="0"/>
              </a:rPr>
              <a:t>created. This should be </a:t>
            </a:r>
            <a:r>
              <a:rPr lang="en-GB" sz="1360" dirty="0">
                <a:latin typeface="Calibri" pitchFamily="34" charset="0"/>
                <a:cs typeface="Calibri" pitchFamily="34" charset="0"/>
              </a:rPr>
              <a:t>fully illustrated and contain </a:t>
            </a:r>
            <a:r>
              <a:rPr lang="en-GB" sz="1360" dirty="0" smtClean="0">
                <a:latin typeface="Calibri" pitchFamily="34" charset="0"/>
                <a:cs typeface="Calibri" pitchFamily="34" charset="0"/>
              </a:rPr>
              <a:t>written and evidenced, </a:t>
            </a:r>
            <a:r>
              <a:rPr lang="en-GB" sz="1360" dirty="0">
                <a:latin typeface="Calibri" pitchFamily="34" charset="0"/>
                <a:cs typeface="Calibri" pitchFamily="34" charset="0"/>
              </a:rPr>
              <a:t>easy to </a:t>
            </a:r>
            <a:r>
              <a:rPr lang="en-GB" sz="1360" dirty="0" smtClean="0">
                <a:latin typeface="Calibri" pitchFamily="34" charset="0"/>
                <a:cs typeface="Calibri" pitchFamily="34" charset="0"/>
              </a:rPr>
              <a:t>understand, </a:t>
            </a:r>
            <a:r>
              <a:rPr lang="en-GB" sz="1360" dirty="0">
                <a:latin typeface="Calibri" pitchFamily="34" charset="0"/>
                <a:cs typeface="Calibri" pitchFamily="34" charset="0"/>
              </a:rPr>
              <a:t>jargon free </a:t>
            </a:r>
            <a:r>
              <a:rPr lang="en-GB" sz="1360" dirty="0" smtClean="0">
                <a:latin typeface="Calibri" pitchFamily="34" charset="0"/>
                <a:cs typeface="Calibri" pitchFamily="34" charset="0"/>
              </a:rPr>
              <a:t>instructions. </a:t>
            </a:r>
            <a:r>
              <a:rPr lang="en-US" sz="1360" dirty="0" smtClean="0">
                <a:latin typeface="Calibri" pitchFamily="34" charset="0"/>
                <a:cs typeface="Calibri" pitchFamily="34" charset="0"/>
              </a:rPr>
              <a:t>For </a:t>
            </a:r>
            <a:r>
              <a:rPr lang="en-US" sz="1360" dirty="0" smtClean="0">
                <a:latin typeface="Calibri" pitchFamily="34" charset="0"/>
                <a:cs typeface="Calibri" pitchFamily="34" charset="0"/>
              </a:rPr>
              <a:t>the purpose of </a:t>
            </a:r>
            <a:r>
              <a:rPr lang="en-US" sz="1360" dirty="0" smtClean="0">
                <a:latin typeface="Calibri" pitchFamily="34" charset="0"/>
                <a:cs typeface="Calibri" pitchFamily="34" charset="0"/>
              </a:rPr>
              <a:t>Mob Mentality, </a:t>
            </a:r>
            <a:r>
              <a:rPr lang="en-US" sz="1360" dirty="0" smtClean="0">
                <a:latin typeface="Calibri" pitchFamily="34" charset="0"/>
                <a:cs typeface="Calibri" pitchFamily="34" charset="0"/>
              </a:rPr>
              <a:t>a step-by-step guide</a:t>
            </a:r>
            <a:r>
              <a:rPr lang="en-US" sz="1360" b="1" dirty="0" smtClean="0">
                <a:latin typeface="Calibri" pitchFamily="34" charset="0"/>
                <a:cs typeface="Calibri" pitchFamily="34" charset="0"/>
              </a:rPr>
              <a:t> </a:t>
            </a:r>
            <a:r>
              <a:rPr lang="en-US" sz="1360" dirty="0" smtClean="0">
                <a:latin typeface="Calibri" pitchFamily="34" charset="0"/>
                <a:cs typeface="Calibri" pitchFamily="34" charset="0"/>
              </a:rPr>
              <a:t>needs to be produced so that new and existing </a:t>
            </a:r>
            <a:r>
              <a:rPr lang="en-US" sz="1360" dirty="0" smtClean="0">
                <a:latin typeface="Calibri" pitchFamily="34" charset="0"/>
                <a:cs typeface="Calibri" pitchFamily="34" charset="0"/>
              </a:rPr>
              <a:t>staff </a:t>
            </a:r>
            <a:r>
              <a:rPr lang="en-US" sz="1360" dirty="0" smtClean="0">
                <a:latin typeface="Calibri" pitchFamily="34" charset="0"/>
                <a:cs typeface="Calibri" pitchFamily="34" charset="0"/>
              </a:rPr>
              <a:t>can be trained and </a:t>
            </a:r>
            <a:r>
              <a:rPr lang="en-US" sz="1360" dirty="0" smtClean="0">
                <a:latin typeface="Calibri" pitchFamily="34" charset="0"/>
                <a:cs typeface="Calibri" pitchFamily="34" charset="0"/>
              </a:rPr>
              <a:t>can be used </a:t>
            </a:r>
            <a:r>
              <a:rPr lang="en-US" sz="1360" dirty="0" smtClean="0">
                <a:latin typeface="Calibri" pitchFamily="34" charset="0"/>
                <a:cs typeface="Calibri" pitchFamily="34" charset="0"/>
              </a:rPr>
              <a:t>as a reference </a:t>
            </a:r>
            <a:r>
              <a:rPr lang="en-US" sz="1360" dirty="0" smtClean="0">
                <a:latin typeface="Calibri" pitchFamily="34" charset="0"/>
                <a:cs typeface="Calibri" pitchFamily="34" charset="0"/>
              </a:rPr>
              <a:t>manual when </a:t>
            </a:r>
            <a:r>
              <a:rPr lang="en-US" sz="1360" dirty="0" smtClean="0">
                <a:latin typeface="Calibri" pitchFamily="34" charset="0"/>
                <a:cs typeface="Calibri" pitchFamily="34" charset="0"/>
              </a:rPr>
              <a:t>using parts of the system.</a:t>
            </a:r>
          </a:p>
          <a:p>
            <a:pPr marL="0" indent="0">
              <a:buNone/>
            </a:pPr>
            <a:r>
              <a:rPr lang="en-US" sz="1360" b="1" dirty="0" smtClean="0">
                <a:latin typeface="Calibri" pitchFamily="34" charset="0"/>
                <a:cs typeface="Calibri" pitchFamily="34" charset="0"/>
              </a:rPr>
              <a:t>P9.1 - Task 08 </a:t>
            </a:r>
            <a:r>
              <a:rPr lang="en-US" sz="1360" b="1" dirty="0" smtClean="0">
                <a:latin typeface="Calibri" pitchFamily="34" charset="0"/>
                <a:cs typeface="Calibri" pitchFamily="34" charset="0"/>
              </a:rPr>
              <a:t>- </a:t>
            </a:r>
            <a:r>
              <a:rPr lang="en-US" sz="1360" dirty="0" smtClean="0">
                <a:latin typeface="Calibri" pitchFamily="34" charset="0"/>
                <a:cs typeface="Calibri" pitchFamily="34" charset="0"/>
              </a:rPr>
              <a:t>Create a step-by-step </a:t>
            </a:r>
            <a:r>
              <a:rPr lang="en-US" sz="1360" dirty="0" smtClean="0">
                <a:latin typeface="Calibri" pitchFamily="34" charset="0"/>
                <a:cs typeface="Calibri" pitchFamily="34" charset="0"/>
              </a:rPr>
              <a:t>User guide </a:t>
            </a:r>
            <a:r>
              <a:rPr lang="en-US" sz="1360" dirty="0" smtClean="0">
                <a:latin typeface="Calibri" pitchFamily="34" charset="0"/>
                <a:cs typeface="Calibri" pitchFamily="34" charset="0"/>
              </a:rPr>
              <a:t>illustrating how the system </a:t>
            </a:r>
            <a:r>
              <a:rPr lang="en-US" sz="1360" dirty="0" smtClean="0">
                <a:latin typeface="Calibri" pitchFamily="34" charset="0"/>
                <a:cs typeface="Calibri" pitchFamily="34" charset="0"/>
              </a:rPr>
              <a:t>functions. </a:t>
            </a:r>
          </a:p>
          <a:p>
            <a:pPr marL="285750" indent="-285750"/>
            <a:r>
              <a:rPr lang="en-US" sz="1360" dirty="0" smtClean="0">
                <a:latin typeface="Calibri" pitchFamily="34" charset="0"/>
                <a:cs typeface="Calibri" pitchFamily="34" charset="0"/>
              </a:rPr>
              <a:t>Explain </a:t>
            </a:r>
            <a:r>
              <a:rPr lang="en-US" sz="1360" dirty="0" smtClean="0">
                <a:latin typeface="Calibri" pitchFamily="34" charset="0"/>
                <a:cs typeface="Calibri" pitchFamily="34" charset="0"/>
              </a:rPr>
              <a:t>how your spreadsheet </a:t>
            </a:r>
            <a:r>
              <a:rPr lang="en-US" sz="1360" dirty="0" smtClean="0">
                <a:latin typeface="Calibri" pitchFamily="34" charset="0"/>
                <a:cs typeface="Calibri" pitchFamily="34" charset="0"/>
              </a:rPr>
              <a:t>operates, </a:t>
            </a:r>
            <a:r>
              <a:rPr lang="en-US" sz="1360" dirty="0" smtClean="0">
                <a:latin typeface="Calibri" pitchFamily="34" charset="0"/>
                <a:cs typeface="Calibri" pitchFamily="34" charset="0"/>
              </a:rPr>
              <a:t>with the use of screenshots illustrating the functionality</a:t>
            </a:r>
            <a:r>
              <a:rPr lang="en-US" sz="1360" dirty="0" smtClean="0">
                <a:latin typeface="Calibri" pitchFamily="34" charset="0"/>
                <a:cs typeface="Calibri" pitchFamily="34" charset="0"/>
              </a:rPr>
              <a:t>. Sections should include:</a:t>
            </a:r>
            <a:endParaRPr lang="en-US" sz="1360"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Purpose and Audience – </a:t>
            </a:r>
            <a:r>
              <a:rPr lang="en-GB" sz="1360" dirty="0" smtClean="0">
                <a:latin typeface="Calibri" pitchFamily="34" charset="0"/>
                <a:cs typeface="Calibri" pitchFamily="34" charset="0"/>
              </a:rPr>
              <a:t>Restate the Purpose and Audience from Lo2 Task 01 but in a manner that tells or advises rather than states.</a:t>
            </a:r>
            <a:endParaRPr lang="en-GB" sz="1360" b="1"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Hardware </a:t>
            </a:r>
            <a:r>
              <a:rPr lang="en-GB" sz="1360" b="1" dirty="0" smtClean="0">
                <a:latin typeface="Calibri" pitchFamily="34" charset="0"/>
                <a:cs typeface="Calibri" pitchFamily="34" charset="0"/>
              </a:rPr>
              <a:t>and Software </a:t>
            </a:r>
            <a:r>
              <a:rPr lang="en-GB" sz="1360" b="1" dirty="0" smtClean="0">
                <a:latin typeface="Calibri" pitchFamily="34" charset="0"/>
                <a:cs typeface="Calibri" pitchFamily="34" charset="0"/>
              </a:rPr>
              <a:t>Requirements</a:t>
            </a:r>
            <a:r>
              <a:rPr lang="en-GB" sz="1360" b="1" dirty="0">
                <a:latin typeface="Calibri" pitchFamily="34" charset="0"/>
                <a:cs typeface="Calibri" pitchFamily="34" charset="0"/>
              </a:rPr>
              <a:t> </a:t>
            </a:r>
            <a:r>
              <a:rPr lang="en-GB" sz="1360" b="1" dirty="0" smtClean="0">
                <a:latin typeface="Calibri" pitchFamily="34" charset="0"/>
                <a:cs typeface="Calibri" pitchFamily="34" charset="0"/>
              </a:rPr>
              <a:t>- </a:t>
            </a:r>
            <a:r>
              <a:rPr lang="en-GB" sz="1360" dirty="0" smtClean="0">
                <a:latin typeface="Calibri" pitchFamily="34" charset="0"/>
                <a:cs typeface="Calibri" pitchFamily="34" charset="0"/>
              </a:rPr>
              <a:t>Illustrate </a:t>
            </a:r>
            <a:r>
              <a:rPr lang="en-GB" sz="1360" dirty="0" smtClean="0">
                <a:latin typeface="Calibri" pitchFamily="34" charset="0"/>
                <a:cs typeface="Calibri" pitchFamily="34" charset="0"/>
              </a:rPr>
              <a:t>how your system run - </a:t>
            </a:r>
            <a:r>
              <a:rPr lang="en-GB" sz="1360" dirty="0" smtClean="0">
                <a:latin typeface="Calibri" pitchFamily="34" charset="0"/>
                <a:cs typeface="Calibri" pitchFamily="34" charset="0"/>
              </a:rPr>
              <a:t>You </a:t>
            </a:r>
            <a:r>
              <a:rPr lang="en-GB" sz="1360" dirty="0" smtClean="0">
                <a:latin typeface="Calibri" pitchFamily="34" charset="0"/>
                <a:cs typeface="Calibri" pitchFamily="34" charset="0"/>
              </a:rPr>
              <a:t>should put detailed</a:t>
            </a:r>
            <a:r>
              <a:rPr lang="en-GB" sz="1360" b="1" u="sng" dirty="0" smtClean="0">
                <a:latin typeface="Calibri" pitchFamily="34" charset="0"/>
                <a:cs typeface="Calibri" pitchFamily="34" charset="0"/>
              </a:rPr>
              <a:t> </a:t>
            </a:r>
            <a:r>
              <a:rPr lang="en-GB" sz="1360" dirty="0" smtClean="0">
                <a:latin typeface="Calibri" pitchFamily="34" charset="0"/>
                <a:cs typeface="Calibri" pitchFamily="34" charset="0"/>
              </a:rPr>
              <a:t>minimum and recommended specifications</a:t>
            </a:r>
          </a:p>
          <a:p>
            <a:pPr marL="534988" lvl="1" indent="-231775"/>
            <a:r>
              <a:rPr lang="en-GB" sz="1360" b="1" dirty="0" smtClean="0">
                <a:latin typeface="Calibri" pitchFamily="34" charset="0"/>
                <a:cs typeface="Calibri" pitchFamily="34" charset="0"/>
              </a:rPr>
              <a:t>How </a:t>
            </a:r>
            <a:r>
              <a:rPr lang="en-GB" sz="1360" b="1" dirty="0" smtClean="0">
                <a:latin typeface="Calibri" pitchFamily="34" charset="0"/>
                <a:cs typeface="Calibri" pitchFamily="34" charset="0"/>
              </a:rPr>
              <a:t>to start </a:t>
            </a:r>
            <a:r>
              <a:rPr lang="en-GB" sz="1360" b="1" dirty="0" smtClean="0">
                <a:latin typeface="Calibri" pitchFamily="34" charset="0"/>
                <a:cs typeface="Calibri" pitchFamily="34" charset="0"/>
              </a:rPr>
              <a:t>spreadsheet </a:t>
            </a:r>
            <a:r>
              <a:rPr lang="en-GB" sz="1360" b="1" dirty="0" smtClean="0">
                <a:latin typeface="Calibri" pitchFamily="34" charset="0"/>
                <a:cs typeface="Calibri" pitchFamily="34" charset="0"/>
              </a:rPr>
              <a:t>- </a:t>
            </a:r>
            <a:r>
              <a:rPr lang="en-GB" sz="1360" dirty="0" smtClean="0">
                <a:latin typeface="Calibri" pitchFamily="34" charset="0"/>
                <a:cs typeface="Calibri" pitchFamily="34" charset="0"/>
              </a:rPr>
              <a:t>Illustrating </a:t>
            </a:r>
            <a:r>
              <a:rPr lang="en-GB" sz="1360" dirty="0" smtClean="0">
                <a:latin typeface="Calibri" pitchFamily="34" charset="0"/>
                <a:cs typeface="Calibri" pitchFamily="34" charset="0"/>
              </a:rPr>
              <a:t>how your program should be loaded (enable macro)</a:t>
            </a:r>
          </a:p>
          <a:p>
            <a:pPr marL="534988" lvl="1" indent="-231775"/>
            <a:r>
              <a:rPr lang="en-US" sz="1360" b="1" dirty="0" smtClean="0">
                <a:latin typeface="Calibri" pitchFamily="34" charset="0"/>
                <a:cs typeface="Calibri" pitchFamily="34" charset="0"/>
              </a:rPr>
              <a:t>Formulas and Functions Used – </a:t>
            </a:r>
            <a:r>
              <a:rPr lang="en-US" sz="1360" dirty="0" smtClean="0">
                <a:latin typeface="Calibri" pitchFamily="34" charset="0"/>
                <a:cs typeface="Calibri" pitchFamily="34" charset="0"/>
              </a:rPr>
              <a:t>Take the ten most common and explain them in two sentences each. List them.</a:t>
            </a:r>
          </a:p>
          <a:p>
            <a:pPr marL="534988" lvl="1" indent="-231775"/>
            <a:r>
              <a:rPr lang="en-US" sz="1360" b="1" dirty="0" smtClean="0">
                <a:latin typeface="Calibri" pitchFamily="34" charset="0"/>
                <a:cs typeface="Calibri" pitchFamily="34" charset="0"/>
              </a:rPr>
              <a:t>Data Validation – </a:t>
            </a:r>
            <a:r>
              <a:rPr lang="en-US" sz="1360" dirty="0" smtClean="0">
                <a:latin typeface="Calibri" pitchFamily="34" charset="0"/>
                <a:cs typeface="Calibri" pitchFamily="34" charset="0"/>
              </a:rPr>
              <a:t>Explain what you have and why you have put it there, what they do.</a:t>
            </a:r>
          </a:p>
          <a:p>
            <a:pPr marL="534988" lvl="1" indent="-231775"/>
            <a:r>
              <a:rPr lang="en-US" sz="1360" b="1" dirty="0" smtClean="0">
                <a:latin typeface="Calibri" pitchFamily="34" charset="0"/>
                <a:cs typeface="Calibri" pitchFamily="34" charset="0"/>
              </a:rPr>
              <a:t>Navigation </a:t>
            </a:r>
            <a:r>
              <a:rPr lang="en-US" sz="1360" b="1" dirty="0" smtClean="0">
                <a:latin typeface="Calibri" pitchFamily="34" charset="0"/>
                <a:cs typeface="Calibri" pitchFamily="34" charset="0"/>
              </a:rPr>
              <a:t>of the </a:t>
            </a:r>
            <a:r>
              <a:rPr lang="en-US" sz="1360" b="1" dirty="0" smtClean="0">
                <a:latin typeface="Calibri" pitchFamily="34" charset="0"/>
                <a:cs typeface="Calibri" pitchFamily="34" charset="0"/>
              </a:rPr>
              <a:t>system </a:t>
            </a:r>
            <a:r>
              <a:rPr lang="en-US" sz="1360" b="1" dirty="0" smtClean="0">
                <a:latin typeface="Calibri" pitchFamily="34" charset="0"/>
                <a:cs typeface="Calibri" pitchFamily="34" charset="0"/>
              </a:rPr>
              <a:t>- </a:t>
            </a:r>
            <a:r>
              <a:rPr lang="en-GB" sz="1360" dirty="0" smtClean="0">
                <a:latin typeface="Calibri" pitchFamily="34" charset="0"/>
                <a:cs typeface="Calibri" pitchFamily="34" charset="0"/>
              </a:rPr>
              <a:t>Show </a:t>
            </a:r>
            <a:r>
              <a:rPr lang="en-GB" sz="1360" dirty="0" smtClean="0">
                <a:latin typeface="Calibri" pitchFamily="34" charset="0"/>
                <a:cs typeface="Calibri" pitchFamily="34" charset="0"/>
              </a:rPr>
              <a:t>how the user moves around the </a:t>
            </a:r>
            <a:r>
              <a:rPr lang="en-GB" sz="1360" dirty="0" smtClean="0">
                <a:latin typeface="Calibri" pitchFamily="34" charset="0"/>
                <a:cs typeface="Calibri" pitchFamily="34" charset="0"/>
              </a:rPr>
              <a:t>system, uses the buttons, the sheet tabs and customised toolbar.</a:t>
            </a:r>
            <a:endParaRPr lang="en-GB" sz="1360" b="1"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How </a:t>
            </a:r>
            <a:r>
              <a:rPr lang="en-GB" sz="1360" b="1" dirty="0" smtClean="0">
                <a:latin typeface="Calibri" pitchFamily="34" charset="0"/>
                <a:cs typeface="Calibri" pitchFamily="34" charset="0"/>
              </a:rPr>
              <a:t>to input </a:t>
            </a:r>
            <a:r>
              <a:rPr lang="en-GB" sz="1360" b="1" dirty="0" smtClean="0">
                <a:latin typeface="Calibri" pitchFamily="34" charset="0"/>
                <a:cs typeface="Calibri" pitchFamily="34" charset="0"/>
              </a:rPr>
              <a:t>data </a:t>
            </a:r>
            <a:r>
              <a:rPr lang="en-GB" sz="1360" b="1" dirty="0" smtClean="0">
                <a:latin typeface="Calibri" pitchFamily="34" charset="0"/>
                <a:cs typeface="Calibri" pitchFamily="34" charset="0"/>
              </a:rPr>
              <a:t>- </a:t>
            </a:r>
            <a:r>
              <a:rPr lang="en-GB" sz="1360" dirty="0" smtClean="0">
                <a:latin typeface="Calibri" pitchFamily="34" charset="0"/>
                <a:cs typeface="Calibri" pitchFamily="34" charset="0"/>
              </a:rPr>
              <a:t>Illustrate </a:t>
            </a:r>
            <a:r>
              <a:rPr lang="en-GB" sz="1360" dirty="0" smtClean="0">
                <a:latin typeface="Calibri" pitchFamily="34" charset="0"/>
                <a:cs typeface="Calibri" pitchFamily="34" charset="0"/>
              </a:rPr>
              <a:t>how users input data </a:t>
            </a:r>
            <a:r>
              <a:rPr lang="en-GB" sz="1360" dirty="0" smtClean="0">
                <a:latin typeface="Calibri" pitchFamily="34" charset="0"/>
                <a:cs typeface="Calibri" pitchFamily="34" charset="0"/>
              </a:rPr>
              <a:t>onto the Customer, Sales and Products pages into </a:t>
            </a:r>
            <a:r>
              <a:rPr lang="en-GB" sz="1360" dirty="0" smtClean="0">
                <a:latin typeface="Calibri" pitchFamily="34" charset="0"/>
                <a:cs typeface="Calibri" pitchFamily="34" charset="0"/>
              </a:rPr>
              <a:t>your </a:t>
            </a:r>
            <a:r>
              <a:rPr lang="en-GB" sz="1360" dirty="0" smtClean="0">
                <a:latin typeface="Calibri" pitchFamily="34" charset="0"/>
                <a:cs typeface="Calibri" pitchFamily="34" charset="0"/>
              </a:rPr>
              <a:t>system.</a:t>
            </a:r>
            <a:endParaRPr lang="en-US" sz="1360" dirty="0" smtClean="0">
              <a:latin typeface="Calibri" pitchFamily="34" charset="0"/>
              <a:cs typeface="Calibri" pitchFamily="34" charset="0"/>
            </a:endParaRPr>
          </a:p>
          <a:p>
            <a:pPr marL="534988" lvl="1" indent="-231775"/>
            <a:r>
              <a:rPr lang="en-US" sz="1360" b="1" dirty="0" smtClean="0">
                <a:latin typeface="Calibri" pitchFamily="34" charset="0"/>
                <a:cs typeface="Calibri" pitchFamily="34" charset="0"/>
              </a:rPr>
              <a:t>Storing information</a:t>
            </a:r>
            <a:r>
              <a:rPr lang="en-US" sz="1360" dirty="0" smtClean="0">
                <a:latin typeface="Calibri" pitchFamily="34" charset="0"/>
                <a:cs typeface="Calibri" pitchFamily="34" charset="0"/>
              </a:rPr>
              <a:t> </a:t>
            </a:r>
            <a:r>
              <a:rPr lang="en-US" sz="1360" dirty="0" smtClean="0">
                <a:latin typeface="Calibri" pitchFamily="34" charset="0"/>
                <a:cs typeface="Calibri" pitchFamily="34" charset="0"/>
              </a:rPr>
              <a:t>- </a:t>
            </a:r>
            <a:r>
              <a:rPr lang="en-US" sz="1360" dirty="0" smtClean="0">
                <a:latin typeface="Calibri" pitchFamily="34" charset="0"/>
                <a:cs typeface="Calibri" pitchFamily="34" charset="0"/>
              </a:rPr>
              <a:t>Describes </a:t>
            </a:r>
            <a:r>
              <a:rPr lang="en-US" sz="1360" dirty="0" smtClean="0">
                <a:latin typeface="Calibri" pitchFamily="34" charset="0"/>
                <a:cs typeface="Calibri" pitchFamily="34" charset="0"/>
              </a:rPr>
              <a:t>how the system stores data input</a:t>
            </a:r>
            <a:endParaRPr lang="en-GB" sz="1360"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Searching information</a:t>
            </a:r>
            <a:r>
              <a:rPr lang="en-GB" sz="1360" dirty="0" smtClean="0">
                <a:latin typeface="Calibri" pitchFamily="34" charset="0"/>
                <a:cs typeface="Calibri" pitchFamily="34" charset="0"/>
              </a:rPr>
              <a:t> </a:t>
            </a:r>
            <a:r>
              <a:rPr lang="en-GB" sz="1360" dirty="0" smtClean="0">
                <a:latin typeface="Calibri" pitchFamily="34" charset="0"/>
                <a:cs typeface="Calibri" pitchFamily="34" charset="0"/>
              </a:rPr>
              <a:t>- </a:t>
            </a:r>
            <a:r>
              <a:rPr lang="en-GB" sz="1360" dirty="0" smtClean="0">
                <a:latin typeface="Calibri" pitchFamily="34" charset="0"/>
                <a:cs typeface="Calibri" pitchFamily="34" charset="0"/>
              </a:rPr>
              <a:t>Describes </a:t>
            </a:r>
            <a:r>
              <a:rPr lang="en-GB" sz="1360" dirty="0" smtClean="0">
                <a:latin typeface="Calibri" pitchFamily="34" charset="0"/>
                <a:cs typeface="Calibri" pitchFamily="34" charset="0"/>
              </a:rPr>
              <a:t>how the system </a:t>
            </a:r>
            <a:r>
              <a:rPr lang="en-GB" sz="1360" dirty="0" smtClean="0">
                <a:latin typeface="Calibri" pitchFamily="34" charset="0"/>
                <a:cs typeface="Calibri" pitchFamily="34" charset="0"/>
              </a:rPr>
              <a:t>searches, sorts and filters </a:t>
            </a:r>
            <a:r>
              <a:rPr lang="en-GB" sz="1360" dirty="0" smtClean="0">
                <a:latin typeface="Calibri" pitchFamily="34" charset="0"/>
                <a:cs typeface="Calibri" pitchFamily="34" charset="0"/>
              </a:rPr>
              <a:t>information </a:t>
            </a:r>
            <a:r>
              <a:rPr lang="en-GB" sz="1360" dirty="0" smtClean="0">
                <a:latin typeface="Calibri" pitchFamily="34" charset="0"/>
                <a:cs typeface="Calibri" pitchFamily="34" charset="0"/>
              </a:rPr>
              <a:t>stored.</a:t>
            </a:r>
            <a:endParaRPr lang="en-GB" sz="1360" b="1"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How </a:t>
            </a:r>
            <a:r>
              <a:rPr lang="en-GB" sz="1360" b="1" dirty="0" smtClean="0">
                <a:latin typeface="Calibri" pitchFamily="34" charset="0"/>
                <a:cs typeface="Calibri" pitchFamily="34" charset="0"/>
              </a:rPr>
              <a:t>to respond to error </a:t>
            </a:r>
            <a:r>
              <a:rPr lang="en-GB" sz="1360" b="1" dirty="0" smtClean="0">
                <a:latin typeface="Calibri" pitchFamily="34" charset="0"/>
                <a:cs typeface="Calibri" pitchFamily="34" charset="0"/>
              </a:rPr>
              <a:t>messages </a:t>
            </a:r>
            <a:r>
              <a:rPr lang="en-GB" sz="1360" b="1" dirty="0" smtClean="0">
                <a:latin typeface="Calibri" pitchFamily="34" charset="0"/>
                <a:cs typeface="Calibri" pitchFamily="34" charset="0"/>
              </a:rPr>
              <a:t>-</a:t>
            </a:r>
            <a:r>
              <a:rPr lang="en-GB" sz="1360" dirty="0" smtClean="0">
                <a:latin typeface="Calibri" pitchFamily="34" charset="0"/>
                <a:cs typeface="Calibri" pitchFamily="34" charset="0"/>
              </a:rPr>
              <a:t> </a:t>
            </a:r>
            <a:r>
              <a:rPr lang="en-GB" sz="1360" dirty="0" smtClean="0">
                <a:latin typeface="Calibri" pitchFamily="34" charset="0"/>
                <a:cs typeface="Calibri" pitchFamily="34" charset="0"/>
              </a:rPr>
              <a:t>Describe </a:t>
            </a:r>
            <a:r>
              <a:rPr lang="en-GB" sz="1360" dirty="0" smtClean="0">
                <a:latin typeface="Calibri" pitchFamily="34" charset="0"/>
                <a:cs typeface="Calibri" pitchFamily="34" charset="0"/>
              </a:rPr>
              <a:t>how to handle the error </a:t>
            </a:r>
            <a:r>
              <a:rPr lang="en-GB" sz="1360" dirty="0" smtClean="0">
                <a:latin typeface="Calibri" pitchFamily="34" charset="0"/>
                <a:cs typeface="Calibri" pitchFamily="34" charset="0"/>
              </a:rPr>
              <a:t>messages.</a:t>
            </a:r>
            <a:endParaRPr lang="en-GB" sz="1360" dirty="0" smtClean="0">
              <a:latin typeface="Calibri" pitchFamily="34" charset="0"/>
              <a:cs typeface="Calibri" pitchFamily="34" charset="0"/>
            </a:endParaRPr>
          </a:p>
          <a:p>
            <a:pPr marL="534988" lvl="1" indent="-231775"/>
            <a:r>
              <a:rPr lang="en-US" sz="1360" b="1" dirty="0" smtClean="0">
                <a:latin typeface="Calibri" pitchFamily="34" charset="0"/>
                <a:cs typeface="Calibri" pitchFamily="34" charset="0"/>
              </a:rPr>
              <a:t>Generating Invoices </a:t>
            </a:r>
            <a:r>
              <a:rPr lang="en-US" sz="1360" b="1" dirty="0" smtClean="0">
                <a:latin typeface="Calibri" pitchFamily="34" charset="0"/>
                <a:cs typeface="Calibri" pitchFamily="34" charset="0"/>
              </a:rPr>
              <a:t>- </a:t>
            </a:r>
            <a:r>
              <a:rPr lang="en-US" sz="1360" dirty="0" smtClean="0">
                <a:latin typeface="Calibri" pitchFamily="34" charset="0"/>
                <a:cs typeface="Calibri" pitchFamily="34" charset="0"/>
              </a:rPr>
              <a:t>Explains </a:t>
            </a:r>
            <a:r>
              <a:rPr lang="en-US" sz="1360" dirty="0" smtClean="0">
                <a:latin typeface="Calibri" pitchFamily="34" charset="0"/>
                <a:cs typeface="Calibri" pitchFamily="34" charset="0"/>
              </a:rPr>
              <a:t>the breakdown of information presented</a:t>
            </a:r>
            <a:endParaRPr lang="en-GB" sz="1360" b="1" dirty="0" smtClean="0">
              <a:latin typeface="Calibri" pitchFamily="34" charset="0"/>
              <a:cs typeface="Calibri" pitchFamily="34" charset="0"/>
            </a:endParaRPr>
          </a:p>
          <a:p>
            <a:pPr marL="534988" lvl="1" indent="-231775"/>
            <a:r>
              <a:rPr lang="en-GB" sz="1360" b="1" dirty="0" smtClean="0">
                <a:latin typeface="Calibri" pitchFamily="34" charset="0"/>
                <a:cs typeface="Calibri" pitchFamily="34" charset="0"/>
              </a:rPr>
              <a:t>Charts/Graphs</a:t>
            </a:r>
            <a:r>
              <a:rPr lang="en-GB" sz="1360" dirty="0" smtClean="0">
                <a:latin typeface="Calibri" pitchFamily="34" charset="0"/>
                <a:cs typeface="Calibri" pitchFamily="34" charset="0"/>
              </a:rPr>
              <a:t> </a:t>
            </a:r>
            <a:r>
              <a:rPr lang="en-GB" sz="1360" dirty="0" smtClean="0">
                <a:latin typeface="Calibri" pitchFamily="34" charset="0"/>
                <a:cs typeface="Calibri" pitchFamily="34" charset="0"/>
              </a:rPr>
              <a:t>- </a:t>
            </a:r>
            <a:r>
              <a:rPr lang="en-GB" sz="1360" dirty="0" smtClean="0">
                <a:latin typeface="Calibri" pitchFamily="34" charset="0"/>
                <a:cs typeface="Calibri" pitchFamily="34" charset="0"/>
              </a:rPr>
              <a:t>Describe </a:t>
            </a:r>
            <a:r>
              <a:rPr lang="en-GB" sz="1360" dirty="0" smtClean="0">
                <a:latin typeface="Calibri" pitchFamily="34" charset="0"/>
                <a:cs typeface="Calibri" pitchFamily="34" charset="0"/>
              </a:rPr>
              <a:t>the information </a:t>
            </a:r>
            <a:r>
              <a:rPr lang="en-GB" sz="1360" dirty="0" smtClean="0">
                <a:latin typeface="Calibri" pitchFamily="34" charset="0"/>
                <a:cs typeface="Calibri" pitchFamily="34" charset="0"/>
              </a:rPr>
              <a:t>represented in th</a:t>
            </a:r>
            <a:r>
              <a:rPr lang="en-GB" sz="1360" dirty="0" smtClean="0">
                <a:latin typeface="Calibri" pitchFamily="34" charset="0"/>
                <a:cs typeface="Calibri" pitchFamily="34" charset="0"/>
              </a:rPr>
              <a:t>e normal charts</a:t>
            </a:r>
            <a:endParaRPr lang="en-GB" sz="1360" dirty="0" smtClean="0">
              <a:latin typeface="Calibri" pitchFamily="34" charset="0"/>
              <a:cs typeface="Calibri" pitchFamily="34" charset="0"/>
            </a:endParaRPr>
          </a:p>
          <a:p>
            <a:pPr marL="534988" lvl="1" indent="-231775"/>
            <a:r>
              <a:rPr lang="en-US" sz="1360" b="1" dirty="0" err="1" smtClean="0">
                <a:latin typeface="Calibri" pitchFamily="34" charset="0"/>
                <a:cs typeface="Calibri" pitchFamily="34" charset="0"/>
              </a:rPr>
              <a:t>Analysing</a:t>
            </a:r>
            <a:r>
              <a:rPr lang="en-US" sz="1360" b="1" dirty="0" smtClean="0">
                <a:latin typeface="Calibri" pitchFamily="34" charset="0"/>
                <a:cs typeface="Calibri" pitchFamily="34" charset="0"/>
              </a:rPr>
              <a:t> Data</a:t>
            </a:r>
            <a:r>
              <a:rPr lang="en-US" sz="1360" dirty="0" smtClean="0">
                <a:latin typeface="Calibri" pitchFamily="34" charset="0"/>
                <a:cs typeface="Calibri" pitchFamily="34" charset="0"/>
              </a:rPr>
              <a:t> </a:t>
            </a:r>
            <a:r>
              <a:rPr lang="en-US" sz="1360" dirty="0" smtClean="0">
                <a:latin typeface="Calibri" pitchFamily="34" charset="0"/>
                <a:cs typeface="Calibri" pitchFamily="34" charset="0"/>
              </a:rPr>
              <a:t>- </a:t>
            </a:r>
            <a:r>
              <a:rPr lang="en-US" sz="1360" dirty="0" smtClean="0">
                <a:latin typeface="Calibri" pitchFamily="34" charset="0"/>
                <a:cs typeface="Calibri" pitchFamily="34" charset="0"/>
              </a:rPr>
              <a:t>explain </a:t>
            </a:r>
            <a:r>
              <a:rPr lang="en-US" sz="1360" dirty="0" smtClean="0">
                <a:latin typeface="Calibri" pitchFamily="34" charset="0"/>
                <a:cs typeface="Calibri" pitchFamily="34" charset="0"/>
              </a:rPr>
              <a:t>how to analyse the information </a:t>
            </a:r>
            <a:r>
              <a:rPr lang="en-GB" sz="1360" dirty="0" smtClean="0">
                <a:latin typeface="Calibri" pitchFamily="34" charset="0"/>
                <a:cs typeface="Calibri" pitchFamily="34" charset="0"/>
              </a:rPr>
              <a:t>stored through </a:t>
            </a:r>
            <a:r>
              <a:rPr lang="en-GB" sz="1360" dirty="0" smtClean="0">
                <a:latin typeface="Calibri" pitchFamily="34" charset="0"/>
                <a:cs typeface="Calibri" pitchFamily="34" charset="0"/>
              </a:rPr>
              <a:t>the Pivot tables and Pivot Charts.</a:t>
            </a:r>
          </a:p>
          <a:p>
            <a:pPr marL="534988" lvl="1" indent="-231775"/>
            <a:r>
              <a:rPr lang="en-GB" sz="1360" b="1" dirty="0" smtClean="0">
                <a:latin typeface="Calibri" pitchFamily="34" charset="0"/>
                <a:cs typeface="Calibri" pitchFamily="34" charset="0"/>
              </a:rPr>
              <a:t>Fault Log –</a:t>
            </a:r>
            <a:r>
              <a:rPr lang="en-GB" sz="1360" dirty="0" smtClean="0">
                <a:latin typeface="Calibri" pitchFamily="34" charset="0"/>
                <a:cs typeface="Calibri" pitchFamily="34" charset="0"/>
              </a:rPr>
              <a:t>Catalogue errors that you know exist and those that generate error messages.</a:t>
            </a:r>
            <a:endParaRPr lang="en-GB" sz="1360" dirty="0" smtClean="0">
              <a:latin typeface="Calibri" pitchFamily="34" charset="0"/>
              <a:cs typeface="Calibri" pitchFamily="34" charset="0"/>
            </a:endParaRPr>
          </a:p>
        </p:txBody>
      </p:sp>
      <p:sp>
        <p:nvSpPr>
          <p:cNvPr id="19" name="Title 2"/>
          <p:cNvSpPr>
            <a:spLocks noGrp="1"/>
          </p:cNvSpPr>
          <p:nvPr>
            <p:ph type="title"/>
          </p:nvPr>
        </p:nvSpPr>
        <p:spPr>
          <a:xfrm>
            <a:off x="230832" y="116632"/>
            <a:ext cx="8733656" cy="504056"/>
          </a:xfrm>
        </p:spPr>
        <p:txBody>
          <a:bodyPr>
            <a:noAutofit/>
          </a:bodyPr>
          <a:lstStyle/>
          <a:p>
            <a:r>
              <a:rPr lang="en-GB" dirty="0" smtClean="0">
                <a:latin typeface="Calibri" pitchFamily="34" charset="0"/>
                <a:cs typeface="Calibri" pitchFamily="34" charset="0"/>
              </a:rPr>
              <a:t>P9.1 </a:t>
            </a:r>
            <a:r>
              <a:rPr lang="en-GB" dirty="0">
                <a:latin typeface="Calibri" pitchFamily="34" charset="0"/>
                <a:cs typeface="Calibri" pitchFamily="34" charset="0"/>
              </a:rPr>
              <a:t>– </a:t>
            </a:r>
            <a:r>
              <a:rPr lang="en-GB" dirty="0" smtClean="0">
                <a:latin typeface="Calibri" pitchFamily="34" charset="0"/>
                <a:cs typeface="Calibri" pitchFamily="34" charset="0"/>
              </a:rPr>
              <a:t>Spreadsheet User Guide</a:t>
            </a:r>
            <a:endParaRPr lang="en-GB" dirty="0">
              <a:latin typeface="Calibri" pitchFamily="34" charset="0"/>
              <a:cs typeface="Calibri" pitchFamily="34" charset="0"/>
            </a:endParaRPr>
          </a:p>
        </p:txBody>
      </p:sp>
    </p:spTree>
    <p:extLst>
      <p:ext uri="{BB962C8B-B14F-4D97-AF65-F5344CB8AC3E}">
        <p14:creationId xmlns:p14="http://schemas.microsoft.com/office/powerpoint/2010/main" val="116926765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692696"/>
            <a:ext cx="8856984" cy="5688632"/>
          </a:xfrm>
        </p:spPr>
        <p:txBody>
          <a:bodyPr>
            <a:noAutofit/>
          </a:bodyPr>
          <a:lstStyle/>
          <a:p>
            <a:pPr marL="273050" indent="-273050"/>
            <a:r>
              <a:rPr lang="en-US" sz="1900" dirty="0" smtClean="0">
                <a:latin typeface="Calibri" pitchFamily="34" charset="0"/>
                <a:cs typeface="Calibri" pitchFamily="34" charset="0"/>
              </a:rPr>
              <a:t>The management team at </a:t>
            </a:r>
            <a:r>
              <a:rPr lang="en-US" sz="1900" dirty="0" smtClean="0">
                <a:latin typeface="Calibri" pitchFamily="34" charset="0"/>
                <a:cs typeface="Calibri" pitchFamily="34" charset="0"/>
              </a:rPr>
              <a:t>Mob Mentality </a:t>
            </a:r>
            <a:r>
              <a:rPr lang="en-US" sz="1900" dirty="0" smtClean="0">
                <a:latin typeface="Calibri" pitchFamily="34" charset="0"/>
                <a:cs typeface="Calibri" pitchFamily="34" charset="0"/>
              </a:rPr>
              <a:t>has requested that the use  of the </a:t>
            </a:r>
            <a:r>
              <a:rPr lang="en-US" sz="1900" b="1" dirty="0" smtClean="0">
                <a:latin typeface="Calibri" pitchFamily="34" charset="0"/>
                <a:cs typeface="Calibri" pitchFamily="34" charset="0"/>
              </a:rPr>
              <a:t>graphs/charts and pivot table </a:t>
            </a:r>
            <a:r>
              <a:rPr lang="en-US" sz="1900" dirty="0" smtClean="0">
                <a:latin typeface="Calibri" pitchFamily="34" charset="0"/>
                <a:cs typeface="Calibri" pitchFamily="34" charset="0"/>
              </a:rPr>
              <a:t>Created earlier </a:t>
            </a:r>
            <a:r>
              <a:rPr lang="en-US" sz="1900" dirty="0" smtClean="0">
                <a:latin typeface="Calibri" pitchFamily="34" charset="0"/>
                <a:cs typeface="Calibri" pitchFamily="34" charset="0"/>
              </a:rPr>
              <a:t>within the system need to be explained based on the </a:t>
            </a:r>
            <a:r>
              <a:rPr lang="en-US" sz="1900" b="1" dirty="0" smtClean="0">
                <a:latin typeface="Calibri" pitchFamily="34" charset="0"/>
                <a:cs typeface="Calibri" pitchFamily="34" charset="0"/>
              </a:rPr>
              <a:t>purpose </a:t>
            </a:r>
            <a:r>
              <a:rPr lang="en-US" sz="1900" b="1" dirty="0" smtClean="0">
                <a:latin typeface="Calibri" pitchFamily="34" charset="0"/>
                <a:cs typeface="Calibri" pitchFamily="34" charset="0"/>
              </a:rPr>
              <a:t>they provide</a:t>
            </a:r>
            <a:r>
              <a:rPr lang="en-US" sz="1900" dirty="0" smtClean="0">
                <a:latin typeface="Calibri" pitchFamily="34" charset="0"/>
                <a:cs typeface="Calibri" pitchFamily="34" charset="0"/>
              </a:rPr>
              <a:t>. </a:t>
            </a:r>
            <a:r>
              <a:rPr lang="en-US" sz="1900" dirty="0" smtClean="0">
                <a:latin typeface="Calibri" pitchFamily="34" charset="0"/>
                <a:cs typeface="Calibri" pitchFamily="34" charset="0"/>
              </a:rPr>
              <a:t>Possibly, additional graphs/charts can be created to represent the trends and </a:t>
            </a:r>
            <a:r>
              <a:rPr lang="en-US" sz="1900" dirty="0" smtClean="0">
                <a:latin typeface="Calibri" pitchFamily="34" charset="0"/>
                <a:cs typeface="Calibri" pitchFamily="34" charset="0"/>
              </a:rPr>
              <a:t>patterns within the Sales at Mob Mentality.</a:t>
            </a:r>
            <a:endParaRPr lang="en-US" sz="1900" dirty="0" smtClean="0">
              <a:latin typeface="Calibri" pitchFamily="34" charset="0"/>
              <a:cs typeface="Calibri" pitchFamily="34" charset="0"/>
            </a:endParaRPr>
          </a:p>
          <a:p>
            <a:pPr marL="0" indent="0">
              <a:buNone/>
            </a:pPr>
            <a:r>
              <a:rPr lang="en-US" sz="1900" b="1" dirty="0" smtClean="0">
                <a:latin typeface="Calibri" pitchFamily="34" charset="0"/>
                <a:cs typeface="Calibri" pitchFamily="34" charset="0"/>
              </a:rPr>
              <a:t>D2.1</a:t>
            </a:r>
            <a:r>
              <a:rPr lang="en-US" sz="1900" b="1" dirty="0">
                <a:latin typeface="Calibri" pitchFamily="34" charset="0"/>
                <a:cs typeface="Calibri" pitchFamily="34" charset="0"/>
              </a:rPr>
              <a:t> </a:t>
            </a:r>
            <a:r>
              <a:rPr lang="en-US" sz="1900" b="1" dirty="0" smtClean="0">
                <a:latin typeface="Calibri" pitchFamily="34" charset="0"/>
                <a:cs typeface="Calibri" pitchFamily="34" charset="0"/>
              </a:rPr>
              <a:t>– Task 09</a:t>
            </a:r>
            <a:r>
              <a:rPr lang="en-US" sz="1900" b="1" dirty="0" smtClean="0">
                <a:latin typeface="Calibri" pitchFamily="34" charset="0"/>
                <a:cs typeface="Calibri" pitchFamily="34" charset="0"/>
              </a:rPr>
              <a:t>- </a:t>
            </a:r>
            <a:r>
              <a:rPr lang="en-US" sz="1900" dirty="0" smtClean="0">
                <a:latin typeface="Calibri" pitchFamily="34" charset="0"/>
                <a:cs typeface="Calibri" pitchFamily="34" charset="0"/>
              </a:rPr>
              <a:t>Annotate the purpose of the selection of graphs/charts implemented within the analysis sheet</a:t>
            </a:r>
          </a:p>
          <a:p>
            <a:pPr marL="273050" indent="-273050"/>
            <a:r>
              <a:rPr lang="en-US" sz="1900" dirty="0" smtClean="0">
                <a:latin typeface="Calibri" pitchFamily="34" charset="0"/>
                <a:cs typeface="Calibri" pitchFamily="34" charset="0"/>
              </a:rPr>
              <a:t>Show them first against the tables that have been produced</a:t>
            </a:r>
          </a:p>
          <a:p>
            <a:pPr marL="273050" indent="-273050"/>
            <a:r>
              <a:rPr lang="en-US" sz="1900" dirty="0" smtClean="0">
                <a:latin typeface="Calibri" pitchFamily="34" charset="0"/>
                <a:cs typeface="Calibri" pitchFamily="34" charset="0"/>
              </a:rPr>
              <a:t>What do they </a:t>
            </a:r>
            <a:r>
              <a:rPr lang="en-US" sz="1900" dirty="0" smtClean="0">
                <a:latin typeface="Calibri" pitchFamily="34" charset="0"/>
                <a:cs typeface="Calibri" pitchFamily="34" charset="0"/>
              </a:rPr>
              <a:t>represent</a:t>
            </a:r>
            <a:r>
              <a:rPr lang="en-US" sz="1900" dirty="0" smtClean="0">
                <a:latin typeface="Calibri" pitchFamily="34" charset="0"/>
                <a:cs typeface="Calibri" pitchFamily="34" charset="0"/>
              </a:rPr>
              <a:t>?</a:t>
            </a:r>
          </a:p>
          <a:p>
            <a:pPr marL="273050" indent="-273050"/>
            <a:r>
              <a:rPr lang="en-US" sz="1900" dirty="0" smtClean="0">
                <a:latin typeface="Calibri" pitchFamily="34" charset="0"/>
                <a:cs typeface="Calibri" pitchFamily="34" charset="0"/>
              </a:rPr>
              <a:t>In terms of products sold what does this mean.</a:t>
            </a:r>
          </a:p>
          <a:p>
            <a:pPr marL="273050" indent="-273050"/>
            <a:r>
              <a:rPr lang="en-US" sz="1900" dirty="0" smtClean="0">
                <a:latin typeface="Calibri" pitchFamily="34" charset="0"/>
                <a:cs typeface="Calibri" pitchFamily="34" charset="0"/>
              </a:rPr>
              <a:t>Are some product sales linked to others.</a:t>
            </a:r>
          </a:p>
          <a:p>
            <a:pPr marL="0" indent="0">
              <a:buNone/>
            </a:pPr>
            <a:r>
              <a:rPr lang="en-US" sz="1900" b="1" dirty="0" smtClean="0">
                <a:latin typeface="Calibri" pitchFamily="34" charset="0"/>
                <a:cs typeface="Calibri" pitchFamily="34" charset="0"/>
              </a:rPr>
              <a:t>D2.2 – Task 10 </a:t>
            </a:r>
            <a:r>
              <a:rPr lang="en-US" sz="1900" b="1" dirty="0" smtClean="0">
                <a:latin typeface="Calibri" pitchFamily="34" charset="0"/>
                <a:cs typeface="Calibri" pitchFamily="34" charset="0"/>
              </a:rPr>
              <a:t>- </a:t>
            </a:r>
            <a:r>
              <a:rPr lang="en-US" sz="1900" dirty="0" smtClean="0">
                <a:latin typeface="Calibri" pitchFamily="34" charset="0"/>
                <a:cs typeface="Calibri" pitchFamily="34" charset="0"/>
              </a:rPr>
              <a:t>Using the pivot table(s), create a selection of graphs/charts to represent the orders stored</a:t>
            </a:r>
          </a:p>
          <a:p>
            <a:pPr marL="273050" indent="-273050"/>
            <a:r>
              <a:rPr lang="en-US" sz="1900" dirty="0" smtClean="0">
                <a:latin typeface="Calibri" pitchFamily="34" charset="0"/>
                <a:cs typeface="Calibri" pitchFamily="34" charset="0"/>
              </a:rPr>
              <a:t>What </a:t>
            </a:r>
            <a:r>
              <a:rPr lang="en-US" sz="1900" dirty="0" smtClean="0">
                <a:latin typeface="Calibri" pitchFamily="34" charset="0"/>
                <a:cs typeface="Calibri" pitchFamily="34" charset="0"/>
              </a:rPr>
              <a:t>do they </a:t>
            </a:r>
            <a:r>
              <a:rPr lang="en-US" sz="1900" dirty="0" smtClean="0">
                <a:latin typeface="Calibri" pitchFamily="34" charset="0"/>
                <a:cs typeface="Calibri" pitchFamily="34" charset="0"/>
              </a:rPr>
              <a:t>represent?</a:t>
            </a:r>
          </a:p>
          <a:p>
            <a:pPr marL="273050" indent="-273050"/>
            <a:r>
              <a:rPr lang="en-US" sz="1900" dirty="0" smtClean="0">
                <a:latin typeface="Calibri" pitchFamily="34" charset="0"/>
                <a:cs typeface="Calibri" pitchFamily="34" charset="0"/>
              </a:rPr>
              <a:t>Is there a trend? / pattern within the data stored?</a:t>
            </a:r>
          </a:p>
          <a:p>
            <a:pPr marL="273050" indent="-273050"/>
            <a:r>
              <a:rPr lang="en-US" sz="1900" dirty="0" smtClean="0">
                <a:latin typeface="Calibri" pitchFamily="34" charset="0"/>
                <a:cs typeface="Calibri" pitchFamily="34" charset="0"/>
              </a:rPr>
              <a:t>How can this benefit </a:t>
            </a:r>
            <a:r>
              <a:rPr lang="en-US" sz="1900" dirty="0" smtClean="0">
                <a:latin typeface="Calibri" pitchFamily="34" charset="0"/>
                <a:cs typeface="Calibri" pitchFamily="34" charset="0"/>
              </a:rPr>
              <a:t>Mob Mentality?</a:t>
            </a:r>
          </a:p>
          <a:p>
            <a:pPr marL="273050" indent="-273050"/>
            <a:r>
              <a:rPr lang="en-US" sz="1900" dirty="0" smtClean="0">
                <a:latin typeface="Calibri" pitchFamily="34" charset="0"/>
                <a:cs typeface="Calibri" pitchFamily="34" charset="0"/>
              </a:rPr>
              <a:t>Explain how monitoring these can benefit the company I terms of products stocked, ordering in new goods, sales and marketing needs.</a:t>
            </a:r>
            <a:endParaRPr lang="en-US" sz="1900" dirty="0" smtClean="0">
              <a:latin typeface="Calibri" pitchFamily="34" charset="0"/>
              <a:cs typeface="Calibri" pitchFamily="34" charset="0"/>
            </a:endParaRPr>
          </a:p>
        </p:txBody>
      </p:sp>
      <p:sp>
        <p:nvSpPr>
          <p:cNvPr id="19" name="Title 2"/>
          <p:cNvSpPr>
            <a:spLocks noGrp="1"/>
          </p:cNvSpPr>
          <p:nvPr>
            <p:ph type="title"/>
          </p:nvPr>
        </p:nvSpPr>
        <p:spPr>
          <a:xfrm>
            <a:off x="230832" y="116632"/>
            <a:ext cx="8733656" cy="504056"/>
          </a:xfrm>
        </p:spPr>
        <p:txBody>
          <a:bodyPr>
            <a:noAutofit/>
          </a:bodyPr>
          <a:lstStyle/>
          <a:p>
            <a:r>
              <a:rPr lang="en-GB" sz="3600" dirty="0" smtClean="0">
                <a:latin typeface="Calibri" pitchFamily="34" charset="0"/>
                <a:cs typeface="Calibri" pitchFamily="34" charset="0"/>
              </a:rPr>
              <a:t>D2.1 </a:t>
            </a:r>
            <a:r>
              <a:rPr lang="en-GB" sz="3600" dirty="0">
                <a:latin typeface="Calibri" pitchFamily="34" charset="0"/>
                <a:cs typeface="Calibri" pitchFamily="34" charset="0"/>
              </a:rPr>
              <a:t>– </a:t>
            </a:r>
            <a:r>
              <a:rPr lang="en-GB" sz="3600" dirty="0" smtClean="0">
                <a:latin typeface="Calibri" pitchFamily="34" charset="0"/>
                <a:cs typeface="Calibri" pitchFamily="34" charset="0"/>
              </a:rPr>
              <a:t>Analysing and Describing Results</a:t>
            </a:r>
            <a:endParaRPr lang="en-GB" sz="3600" dirty="0">
              <a:latin typeface="Calibri" pitchFamily="34" charset="0"/>
              <a:cs typeface="Calibri" pitchFamily="34" charset="0"/>
            </a:endParaRPr>
          </a:p>
        </p:txBody>
      </p:sp>
    </p:spTree>
    <p:extLst>
      <p:ext uri="{BB962C8B-B14F-4D97-AF65-F5344CB8AC3E}">
        <p14:creationId xmlns:p14="http://schemas.microsoft.com/office/powerpoint/2010/main" val="13951041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688632"/>
          </a:xfrm>
        </p:spPr>
        <p:txBody>
          <a:bodyPr>
            <a:noAutofit/>
          </a:bodyPr>
          <a:lstStyle/>
          <a:p>
            <a:pPr marL="0" indent="0">
              <a:buNone/>
            </a:pPr>
            <a:r>
              <a:rPr lang="en-GB" sz="1600" b="1" dirty="0" smtClean="0">
                <a:latin typeface="Calibri" pitchFamily="34" charset="0"/>
                <a:cs typeface="Calibri" pitchFamily="34" charset="0"/>
              </a:rPr>
              <a:t>D2.3</a:t>
            </a:r>
            <a:r>
              <a:rPr lang="en-GB" sz="1600" b="1" dirty="0">
                <a:latin typeface="Calibri" pitchFamily="34" charset="0"/>
                <a:cs typeface="Calibri" pitchFamily="34" charset="0"/>
              </a:rPr>
              <a:t> </a:t>
            </a:r>
            <a:r>
              <a:rPr lang="en-GB" sz="1600" b="1" dirty="0" smtClean="0">
                <a:latin typeface="Calibri" pitchFamily="34" charset="0"/>
                <a:cs typeface="Calibri" pitchFamily="34" charset="0"/>
              </a:rPr>
              <a:t>– Task 11</a:t>
            </a:r>
            <a:r>
              <a:rPr lang="en-GB" sz="1600" b="1" dirty="0" smtClean="0">
                <a:latin typeface="Calibri" pitchFamily="34" charset="0"/>
                <a:cs typeface="Calibri" pitchFamily="34" charset="0"/>
              </a:rPr>
              <a:t> </a:t>
            </a:r>
            <a:r>
              <a:rPr lang="en-GB" sz="1600" b="1" dirty="0" smtClean="0">
                <a:latin typeface="Calibri" pitchFamily="34" charset="0"/>
                <a:cs typeface="Calibri" pitchFamily="34" charset="0"/>
              </a:rPr>
              <a:t>- </a:t>
            </a:r>
            <a:r>
              <a:rPr lang="en-GB" sz="1600" dirty="0" smtClean="0">
                <a:latin typeface="Calibri" pitchFamily="34" charset="0"/>
                <a:cs typeface="Calibri" pitchFamily="34" charset="0"/>
              </a:rPr>
              <a:t>Produce an evaluation on your spreadsheet that focuses on the requirements identified in LO2</a:t>
            </a:r>
          </a:p>
          <a:p>
            <a:pPr marL="273050" indent="-273050">
              <a:buFont typeface="+mj-lt"/>
              <a:buAutoNum type="arabicPeriod"/>
            </a:pPr>
            <a:r>
              <a:rPr lang="en-GB" sz="1600" dirty="0" smtClean="0">
                <a:latin typeface="Calibri" pitchFamily="34" charset="0"/>
                <a:cs typeface="Calibri" pitchFamily="34" charset="0"/>
              </a:rPr>
              <a:t>How I met the </a:t>
            </a:r>
            <a:r>
              <a:rPr lang="en-GB" sz="1600" dirty="0" smtClean="0">
                <a:latin typeface="Calibri" pitchFamily="34" charset="0"/>
                <a:cs typeface="Calibri" pitchFamily="34" charset="0"/>
              </a:rPr>
              <a:t>purpose</a:t>
            </a:r>
          </a:p>
          <a:p>
            <a:pPr marL="273050" indent="-273050">
              <a:buFont typeface="+mj-lt"/>
              <a:buAutoNum type="arabicPeriod"/>
            </a:pPr>
            <a:r>
              <a:rPr lang="en-GB" sz="1600" dirty="0" smtClean="0">
                <a:latin typeface="Calibri" pitchFamily="34" charset="0"/>
                <a:cs typeface="Calibri" pitchFamily="34" charset="0"/>
              </a:rPr>
              <a:t>How </a:t>
            </a:r>
            <a:r>
              <a:rPr lang="en-GB" sz="1600" dirty="0" smtClean="0">
                <a:latin typeface="Calibri" pitchFamily="34" charset="0"/>
                <a:cs typeface="Calibri" pitchFamily="34" charset="0"/>
              </a:rPr>
              <a:t>I have helped </a:t>
            </a:r>
            <a:r>
              <a:rPr lang="en-GB" sz="1600" dirty="0" smtClean="0">
                <a:latin typeface="Calibri" pitchFamily="34" charset="0"/>
                <a:cs typeface="Calibri" pitchFamily="34" charset="0"/>
              </a:rPr>
              <a:t>meet the needs of the customers</a:t>
            </a:r>
            <a:endParaRPr lang="en-GB" sz="1600" dirty="0" smtClean="0">
              <a:latin typeface="Calibri" pitchFamily="34" charset="0"/>
              <a:cs typeface="Calibri" pitchFamily="34" charset="0"/>
            </a:endParaRPr>
          </a:p>
          <a:p>
            <a:pPr marL="273050" indent="-273050">
              <a:buFont typeface="+mj-lt"/>
              <a:buAutoNum type="arabicPeriod"/>
            </a:pPr>
            <a:r>
              <a:rPr lang="en-GB" sz="1600" dirty="0" smtClean="0">
                <a:latin typeface="Calibri" pitchFamily="34" charset="0"/>
                <a:cs typeface="Calibri" pitchFamily="34" charset="0"/>
              </a:rPr>
              <a:t>How the spreadsheet operates </a:t>
            </a:r>
          </a:p>
          <a:p>
            <a:pPr marL="273050" indent="-273050">
              <a:buFont typeface="+mj-lt"/>
              <a:buAutoNum type="arabicPeriod"/>
            </a:pPr>
            <a:r>
              <a:rPr lang="en-GB" sz="1600" dirty="0" smtClean="0">
                <a:latin typeface="Calibri" pitchFamily="34" charset="0"/>
                <a:cs typeface="Calibri" pitchFamily="34" charset="0"/>
              </a:rPr>
              <a:t>How this meets the end user requirements</a:t>
            </a:r>
          </a:p>
          <a:p>
            <a:pPr marL="273050" indent="-273050">
              <a:buFont typeface="+mj-lt"/>
              <a:buAutoNum type="arabicPeriod"/>
            </a:pPr>
            <a:r>
              <a:rPr lang="en-GB" sz="1600" dirty="0" smtClean="0">
                <a:latin typeface="Calibri" pitchFamily="34" charset="0"/>
                <a:cs typeface="Calibri" pitchFamily="34" charset="0"/>
              </a:rPr>
              <a:t>How does the operation/functionality help the end users</a:t>
            </a:r>
          </a:p>
          <a:p>
            <a:pPr marL="273050" indent="-273050">
              <a:buFont typeface="+mj-lt"/>
              <a:buAutoNum type="arabicPeriod"/>
            </a:pPr>
            <a:r>
              <a:rPr lang="en-GB" sz="1600" dirty="0" smtClean="0">
                <a:latin typeface="Calibri" pitchFamily="34" charset="0"/>
                <a:cs typeface="Calibri" pitchFamily="34" charset="0"/>
              </a:rPr>
              <a:t>Layout of the spreadsheet</a:t>
            </a:r>
          </a:p>
          <a:p>
            <a:pPr marL="273050" indent="-273050">
              <a:buFont typeface="+mj-lt"/>
              <a:buAutoNum type="arabicPeriod"/>
            </a:pPr>
            <a:r>
              <a:rPr lang="en-GB" sz="1600" dirty="0" smtClean="0">
                <a:latin typeface="Calibri" pitchFamily="34" charset="0"/>
                <a:cs typeface="Calibri" pitchFamily="34" charset="0"/>
              </a:rPr>
              <a:t>Formulas/Functions used</a:t>
            </a:r>
          </a:p>
          <a:p>
            <a:pPr marL="273050" indent="-273050">
              <a:buFont typeface="+mj-lt"/>
              <a:buAutoNum type="arabicPeriod"/>
            </a:pPr>
            <a:r>
              <a:rPr lang="en-GB" sz="1600" dirty="0" smtClean="0">
                <a:latin typeface="Calibri" pitchFamily="34" charset="0"/>
                <a:cs typeface="Calibri" pitchFamily="34" charset="0"/>
              </a:rPr>
              <a:t>Automated features</a:t>
            </a:r>
          </a:p>
          <a:p>
            <a:pPr marL="273050" indent="-273050">
              <a:buFont typeface="+mj-lt"/>
              <a:buAutoNum type="arabicPeriod"/>
            </a:pPr>
            <a:r>
              <a:rPr lang="en-GB" sz="1600" dirty="0" smtClean="0">
                <a:latin typeface="Calibri" pitchFamily="34" charset="0"/>
                <a:cs typeface="Calibri" pitchFamily="34" charset="0"/>
              </a:rPr>
              <a:t>Strengths of the spreadsheet system</a:t>
            </a:r>
          </a:p>
          <a:p>
            <a:pPr marL="273050" indent="-273050">
              <a:buFont typeface="+mj-lt"/>
              <a:buAutoNum type="arabicPeriod"/>
            </a:pPr>
            <a:r>
              <a:rPr lang="en-GB" sz="1600" dirty="0" smtClean="0">
                <a:latin typeface="Calibri" pitchFamily="34" charset="0"/>
                <a:cs typeface="Calibri" pitchFamily="34" charset="0"/>
              </a:rPr>
              <a:t>How getting Feedback </a:t>
            </a:r>
            <a:r>
              <a:rPr lang="en-GB" sz="1600" dirty="0" smtClean="0">
                <a:latin typeface="Calibri" pitchFamily="34" charset="0"/>
                <a:cs typeface="Calibri" pitchFamily="34" charset="0"/>
              </a:rPr>
              <a:t>from </a:t>
            </a:r>
            <a:r>
              <a:rPr lang="en-GB" sz="1600" dirty="0" smtClean="0">
                <a:latin typeface="Calibri" pitchFamily="34" charset="0"/>
                <a:cs typeface="Calibri" pitchFamily="34" charset="0"/>
              </a:rPr>
              <a:t>users helps</a:t>
            </a:r>
            <a:endParaRPr lang="en-GB" sz="1600" dirty="0" smtClean="0">
              <a:latin typeface="Calibri" pitchFamily="34" charset="0"/>
              <a:cs typeface="Calibri" pitchFamily="34" charset="0"/>
            </a:endParaRPr>
          </a:p>
          <a:p>
            <a:pPr marL="273050" indent="-273050">
              <a:buFont typeface="+mj-lt"/>
              <a:buAutoNum type="arabicPeriod"/>
            </a:pPr>
            <a:r>
              <a:rPr lang="en-GB" sz="1600" dirty="0" smtClean="0">
                <a:latin typeface="Calibri" pitchFamily="34" charset="0"/>
                <a:cs typeface="Calibri" pitchFamily="34" charset="0"/>
              </a:rPr>
              <a:t>How the spreadsheet can be </a:t>
            </a:r>
            <a:r>
              <a:rPr lang="en-GB" sz="1600" dirty="0" smtClean="0">
                <a:latin typeface="Calibri" pitchFamily="34" charset="0"/>
                <a:cs typeface="Calibri" pitchFamily="34" charset="0"/>
              </a:rPr>
              <a:t>improved</a:t>
            </a:r>
          </a:p>
          <a:p>
            <a:pPr marL="0" indent="0">
              <a:buNone/>
            </a:pPr>
            <a:r>
              <a:rPr lang="en-GB" sz="1600" b="1" dirty="0" smtClean="0">
                <a:latin typeface="Calibri" pitchFamily="34" charset="0"/>
                <a:cs typeface="Calibri" pitchFamily="34" charset="0"/>
              </a:rPr>
              <a:t>D2.4 – Task 12 </a:t>
            </a:r>
            <a:r>
              <a:rPr lang="en-GB" sz="1600" dirty="0" smtClean="0">
                <a:latin typeface="Calibri" pitchFamily="34" charset="0"/>
                <a:cs typeface="Calibri" pitchFamily="34" charset="0"/>
              </a:rPr>
              <a:t>- Complete  </a:t>
            </a:r>
            <a:r>
              <a:rPr lang="en-GB" sz="1600" dirty="0">
                <a:latin typeface="Calibri" pitchFamily="34" charset="0"/>
                <a:cs typeface="Calibri" pitchFamily="34" charset="0"/>
              </a:rPr>
              <a:t>a written witness statement for the assessor, illustrating how the final spreadsheet system meets the following areas:</a:t>
            </a:r>
          </a:p>
          <a:p>
            <a:pPr lvl="0"/>
            <a:r>
              <a:rPr lang="en-GB" sz="1600" dirty="0" smtClean="0">
                <a:latin typeface="Calibri" pitchFamily="34" charset="0"/>
                <a:cs typeface="Calibri" pitchFamily="34" charset="0"/>
              </a:rPr>
              <a:t>Purpose and Requirements </a:t>
            </a:r>
          </a:p>
          <a:p>
            <a:pPr lvl="0"/>
            <a:r>
              <a:rPr lang="en-GB" sz="1600" dirty="0" smtClean="0">
                <a:latin typeface="Calibri" pitchFamily="34" charset="0"/>
                <a:cs typeface="Calibri" pitchFamily="34" charset="0"/>
              </a:rPr>
              <a:t>Structure </a:t>
            </a:r>
            <a:r>
              <a:rPr lang="en-GB" sz="1600" dirty="0">
                <a:latin typeface="Calibri" pitchFamily="34" charset="0"/>
                <a:cs typeface="Calibri" pitchFamily="34" charset="0"/>
              </a:rPr>
              <a:t>of multi-sheets</a:t>
            </a:r>
          </a:p>
          <a:p>
            <a:r>
              <a:rPr lang="en-GB" sz="1600" dirty="0">
                <a:latin typeface="Calibri" pitchFamily="34" charset="0"/>
                <a:cs typeface="Calibri" pitchFamily="34" charset="0"/>
              </a:rPr>
              <a:t>Explanation and Use of formulas and functions within the software </a:t>
            </a:r>
            <a:r>
              <a:rPr lang="en-GB" sz="1600" dirty="0" smtClean="0">
                <a:latin typeface="Calibri" pitchFamily="34" charset="0"/>
                <a:cs typeface="Calibri" pitchFamily="34" charset="0"/>
              </a:rPr>
              <a:t>package.</a:t>
            </a:r>
          </a:p>
          <a:p>
            <a:r>
              <a:rPr lang="en-GB" sz="1600" b="1" dirty="0" smtClean="0">
                <a:latin typeface="Calibri" pitchFamily="34" charset="0"/>
                <a:cs typeface="Calibri" pitchFamily="34" charset="0"/>
              </a:rPr>
              <a:t>Use the attached file: </a:t>
            </a:r>
            <a:r>
              <a:rPr lang="en-GB" sz="1600" dirty="0" smtClean="0">
                <a:latin typeface="Calibri" pitchFamily="34" charset="0"/>
                <a:cs typeface="Calibri" pitchFamily="34" charset="0"/>
                <a:hlinkClick r:id="rId3" action="ppaction://hlinkfile"/>
              </a:rPr>
              <a:t>LO4 – Task 13 - Spreadsheet </a:t>
            </a:r>
            <a:r>
              <a:rPr lang="en-GB" sz="1600" dirty="0">
                <a:latin typeface="Calibri" pitchFamily="34" charset="0"/>
                <a:cs typeface="Calibri" pitchFamily="34" charset="0"/>
                <a:hlinkClick r:id="rId3" action="ppaction://hlinkfile"/>
              </a:rPr>
              <a:t>Witness Statement </a:t>
            </a:r>
            <a:r>
              <a:rPr lang="en-GB" sz="1600" dirty="0" smtClean="0">
                <a:latin typeface="Calibri" pitchFamily="34" charset="0"/>
                <a:cs typeface="Calibri" pitchFamily="34" charset="0"/>
                <a:hlinkClick r:id="rId3" action="ppaction://hlinkfile"/>
              </a:rPr>
              <a:t>Form.doc</a:t>
            </a:r>
            <a:endParaRPr lang="en-GB" sz="1600" dirty="0">
              <a:latin typeface="Calibri" pitchFamily="34" charset="0"/>
              <a:cs typeface="Calibri" pitchFamily="34" charset="0"/>
            </a:endParaRPr>
          </a:p>
        </p:txBody>
      </p:sp>
      <p:sp>
        <p:nvSpPr>
          <p:cNvPr id="19" name="Title 2"/>
          <p:cNvSpPr>
            <a:spLocks noGrp="1"/>
          </p:cNvSpPr>
          <p:nvPr>
            <p:ph type="title"/>
          </p:nvPr>
        </p:nvSpPr>
        <p:spPr>
          <a:xfrm>
            <a:off x="230832" y="116632"/>
            <a:ext cx="8733656" cy="504056"/>
          </a:xfrm>
        </p:spPr>
        <p:txBody>
          <a:bodyPr>
            <a:noAutofit/>
          </a:bodyPr>
          <a:lstStyle/>
          <a:p>
            <a:r>
              <a:rPr lang="en-GB" sz="3600" dirty="0" smtClean="0">
                <a:latin typeface="Calibri" pitchFamily="34" charset="0"/>
                <a:cs typeface="Calibri" pitchFamily="34" charset="0"/>
              </a:rPr>
              <a:t>D2.3 </a:t>
            </a:r>
            <a:r>
              <a:rPr lang="en-GB" sz="3600" dirty="0">
                <a:latin typeface="Calibri" pitchFamily="34" charset="0"/>
                <a:cs typeface="Calibri" pitchFamily="34" charset="0"/>
              </a:rPr>
              <a:t>– </a:t>
            </a:r>
            <a:r>
              <a:rPr lang="en-GB" sz="3600" dirty="0" smtClean="0">
                <a:latin typeface="Calibri" pitchFamily="34" charset="0"/>
                <a:cs typeface="Calibri" pitchFamily="34" charset="0"/>
              </a:rPr>
              <a:t>Evaluating the Spreadsheet Model</a:t>
            </a:r>
            <a:endParaRPr lang="en-GB" sz="3600" dirty="0">
              <a:latin typeface="Calibri" pitchFamily="34" charset="0"/>
              <a:cs typeface="Calibri" pitchFamily="34" charset="0"/>
            </a:endParaRPr>
          </a:p>
        </p:txBody>
      </p:sp>
    </p:spTree>
    <p:extLst>
      <p:ext uri="{BB962C8B-B14F-4D97-AF65-F5344CB8AC3E}">
        <p14:creationId xmlns:p14="http://schemas.microsoft.com/office/powerpoint/2010/main" val="178602598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GB" sz="1700" b="1" dirty="0">
                <a:latin typeface="Calibri" pitchFamily="34" charset="0"/>
                <a:cs typeface="Calibri" pitchFamily="34" charset="0"/>
              </a:rPr>
              <a:t>P7.1 - Task 01 </a:t>
            </a:r>
            <a:r>
              <a:rPr lang="en-GB" sz="1700" dirty="0">
                <a:latin typeface="Calibri" pitchFamily="34" charset="0"/>
                <a:cs typeface="Calibri" pitchFamily="34" charset="0"/>
              </a:rPr>
              <a:t>- Create a test table that can be used to test your spreadsheet system </a:t>
            </a:r>
          </a:p>
          <a:p>
            <a:pPr marL="0" indent="0">
              <a:buNone/>
            </a:pPr>
            <a:r>
              <a:rPr lang="en-GB" sz="1700" b="1" dirty="0">
                <a:latin typeface="Calibri" pitchFamily="34" charset="0"/>
                <a:cs typeface="Calibri" pitchFamily="34" charset="0"/>
              </a:rPr>
              <a:t>D1.1 - Task 02 – </a:t>
            </a:r>
            <a:r>
              <a:rPr lang="en-GB" sz="1700" dirty="0">
                <a:latin typeface="Calibri" pitchFamily="34" charset="0"/>
                <a:cs typeface="Calibri" pitchFamily="34" charset="0"/>
              </a:rPr>
              <a:t>Conduct and collect Peer feedback on the produced Spreadsheet with the purpose of improving their quality and usability for the target audience.</a:t>
            </a:r>
          </a:p>
          <a:p>
            <a:pPr marL="0" indent="0">
              <a:buNone/>
            </a:pPr>
            <a:r>
              <a:rPr lang="en-GB" sz="1700" b="1" dirty="0">
                <a:latin typeface="Calibri" pitchFamily="34" charset="0"/>
                <a:cs typeface="Calibri" pitchFamily="34" charset="0"/>
              </a:rPr>
              <a:t>D1.2 - Task 03 – </a:t>
            </a:r>
            <a:r>
              <a:rPr lang="en-GB" sz="1700" dirty="0">
                <a:latin typeface="Calibri" pitchFamily="34" charset="0"/>
                <a:cs typeface="Calibri" pitchFamily="34" charset="0"/>
              </a:rPr>
              <a:t>Analyse the feedback from the interviewees, catalogue and present the results and your synopsis of the qualitative comments.</a:t>
            </a:r>
          </a:p>
          <a:p>
            <a:pPr marL="0" indent="0">
              <a:buNone/>
            </a:pPr>
            <a:r>
              <a:rPr lang="en-GB" sz="1700" b="1" dirty="0" smtClean="0">
                <a:latin typeface="Calibri" pitchFamily="34" charset="0"/>
                <a:cs typeface="Calibri" pitchFamily="34" charset="0"/>
              </a:rPr>
              <a:t>D1.3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04 </a:t>
            </a:r>
            <a:r>
              <a:rPr lang="en-GB" sz="1700" b="1" dirty="0">
                <a:latin typeface="Calibri" pitchFamily="34" charset="0"/>
                <a:cs typeface="Calibri" pitchFamily="34" charset="0"/>
              </a:rPr>
              <a:t>- </a:t>
            </a:r>
            <a:r>
              <a:rPr lang="en-GB" sz="1700" dirty="0">
                <a:latin typeface="Calibri" pitchFamily="34" charset="0"/>
                <a:cs typeface="Calibri" pitchFamily="34" charset="0"/>
              </a:rPr>
              <a:t>Modify the Spreadsheet in light of feedback gathered in order to improve the functionality of the product.</a:t>
            </a:r>
          </a:p>
          <a:p>
            <a:pPr marL="0" indent="0">
              <a:buNone/>
            </a:pPr>
            <a:r>
              <a:rPr lang="en-GB" sz="1700" b="1" dirty="0">
                <a:latin typeface="Calibri" pitchFamily="34" charset="0"/>
                <a:cs typeface="Calibri" pitchFamily="34" charset="0"/>
              </a:rPr>
              <a:t>D1.3 - Task </a:t>
            </a:r>
            <a:r>
              <a:rPr lang="en-GB" sz="1700" b="1" dirty="0" smtClean="0">
                <a:latin typeface="Calibri" pitchFamily="34" charset="0"/>
                <a:cs typeface="Calibri" pitchFamily="34" charset="0"/>
              </a:rPr>
              <a:t>05 </a:t>
            </a:r>
            <a:r>
              <a:rPr lang="en-GB" sz="1700" dirty="0">
                <a:latin typeface="Calibri" pitchFamily="34" charset="0"/>
                <a:cs typeface="Calibri" pitchFamily="34" charset="0"/>
              </a:rPr>
              <a:t>– Give a detailed justification why these changes were made and how they will improve the functionality of the Spreadsheet.</a:t>
            </a:r>
          </a:p>
          <a:p>
            <a:pPr marL="0" indent="0">
              <a:buNone/>
            </a:pPr>
            <a:r>
              <a:rPr lang="en-GB" sz="1700" b="1" dirty="0" smtClean="0">
                <a:latin typeface="Calibri" pitchFamily="34" charset="0"/>
                <a:cs typeface="Calibri" pitchFamily="34" charset="0"/>
              </a:rPr>
              <a:t>P8.1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06</a:t>
            </a:r>
            <a:r>
              <a:rPr lang="en-GB" sz="1700" dirty="0" smtClean="0">
                <a:latin typeface="Calibri" pitchFamily="34" charset="0"/>
                <a:cs typeface="Calibri" pitchFamily="34" charset="0"/>
              </a:rPr>
              <a:t> </a:t>
            </a:r>
            <a:r>
              <a:rPr lang="en-GB" sz="1700" dirty="0">
                <a:latin typeface="Calibri" pitchFamily="34" charset="0"/>
                <a:cs typeface="Calibri" pitchFamily="34" charset="0"/>
              </a:rPr>
              <a:t>- Export data into different formats</a:t>
            </a:r>
          </a:p>
          <a:p>
            <a:pPr marL="0" indent="0">
              <a:buNone/>
            </a:pPr>
            <a:r>
              <a:rPr lang="en-GB" sz="1700" b="1" dirty="0">
                <a:latin typeface="Calibri" pitchFamily="34" charset="0"/>
                <a:cs typeface="Calibri" pitchFamily="34" charset="0"/>
              </a:rPr>
              <a:t>P8.2 - Task </a:t>
            </a:r>
            <a:r>
              <a:rPr lang="en-GB" sz="1700" b="1" dirty="0" smtClean="0">
                <a:latin typeface="Calibri" pitchFamily="34" charset="0"/>
                <a:cs typeface="Calibri" pitchFamily="34" charset="0"/>
              </a:rPr>
              <a:t>07</a:t>
            </a:r>
            <a:r>
              <a:rPr lang="en-GB" sz="1700" dirty="0" smtClean="0">
                <a:latin typeface="Calibri" pitchFamily="34" charset="0"/>
                <a:cs typeface="Calibri" pitchFamily="34" charset="0"/>
              </a:rPr>
              <a:t> </a:t>
            </a:r>
            <a:r>
              <a:rPr lang="en-GB" sz="1700" dirty="0">
                <a:latin typeface="Calibri" pitchFamily="34" charset="0"/>
                <a:cs typeface="Calibri" pitchFamily="34" charset="0"/>
              </a:rPr>
              <a:t>- Import data from the Spreadsheet into a Word Document for a specified purpose.</a:t>
            </a:r>
          </a:p>
          <a:p>
            <a:pPr marL="0" indent="0">
              <a:buNone/>
            </a:pPr>
            <a:r>
              <a:rPr lang="en-US" sz="1700" b="1" dirty="0" smtClean="0">
                <a:latin typeface="Calibri" pitchFamily="34" charset="0"/>
                <a:cs typeface="Calibri" pitchFamily="34" charset="0"/>
              </a:rPr>
              <a:t>P9.1 </a:t>
            </a:r>
            <a:r>
              <a:rPr lang="en-US" sz="1700" b="1" dirty="0">
                <a:latin typeface="Calibri" pitchFamily="34" charset="0"/>
                <a:cs typeface="Calibri" pitchFamily="34" charset="0"/>
              </a:rPr>
              <a:t>- Task </a:t>
            </a:r>
            <a:r>
              <a:rPr lang="en-US" sz="1700" b="1" dirty="0" smtClean="0">
                <a:latin typeface="Calibri" pitchFamily="34" charset="0"/>
                <a:cs typeface="Calibri" pitchFamily="34" charset="0"/>
              </a:rPr>
              <a:t>08 </a:t>
            </a:r>
            <a:r>
              <a:rPr lang="en-US" sz="1700" b="1" dirty="0">
                <a:latin typeface="Calibri" pitchFamily="34" charset="0"/>
                <a:cs typeface="Calibri" pitchFamily="34" charset="0"/>
              </a:rPr>
              <a:t>- </a:t>
            </a:r>
            <a:r>
              <a:rPr lang="en-US" sz="1700" dirty="0">
                <a:latin typeface="Calibri" pitchFamily="34" charset="0"/>
                <a:cs typeface="Calibri" pitchFamily="34" charset="0"/>
              </a:rPr>
              <a:t>Create a step-by-step User guide illustrating how the system functions. </a:t>
            </a:r>
          </a:p>
          <a:p>
            <a:pPr marL="0" indent="0">
              <a:buNone/>
            </a:pPr>
            <a:r>
              <a:rPr lang="en-US" sz="1700" b="1" dirty="0" smtClean="0">
                <a:latin typeface="Calibri" pitchFamily="34" charset="0"/>
                <a:cs typeface="Calibri" pitchFamily="34" charset="0"/>
              </a:rPr>
              <a:t>D2.1 </a:t>
            </a:r>
            <a:r>
              <a:rPr lang="en-US" sz="1700" b="1" dirty="0">
                <a:latin typeface="Calibri" pitchFamily="34" charset="0"/>
                <a:cs typeface="Calibri" pitchFamily="34" charset="0"/>
              </a:rPr>
              <a:t>– Task </a:t>
            </a:r>
            <a:r>
              <a:rPr lang="en-US" sz="1700" b="1" dirty="0" smtClean="0">
                <a:latin typeface="Calibri" pitchFamily="34" charset="0"/>
                <a:cs typeface="Calibri" pitchFamily="34" charset="0"/>
              </a:rPr>
              <a:t>09 </a:t>
            </a:r>
            <a:r>
              <a:rPr lang="en-US" sz="1700" b="1" dirty="0">
                <a:latin typeface="Calibri" pitchFamily="34" charset="0"/>
                <a:cs typeface="Calibri" pitchFamily="34" charset="0"/>
              </a:rPr>
              <a:t>- </a:t>
            </a:r>
            <a:r>
              <a:rPr lang="en-US" sz="1700" dirty="0">
                <a:latin typeface="Calibri" pitchFamily="34" charset="0"/>
                <a:cs typeface="Calibri" pitchFamily="34" charset="0"/>
              </a:rPr>
              <a:t>Annotate the purpose of the selection of graphs/charts implemented within the analysis sheet</a:t>
            </a:r>
          </a:p>
          <a:p>
            <a:pPr marL="0" indent="0">
              <a:buNone/>
            </a:pPr>
            <a:r>
              <a:rPr lang="en-US" sz="1700" b="1" dirty="0" smtClean="0">
                <a:latin typeface="Calibri" pitchFamily="34" charset="0"/>
                <a:cs typeface="Calibri" pitchFamily="34" charset="0"/>
              </a:rPr>
              <a:t>D2.2 </a:t>
            </a:r>
            <a:r>
              <a:rPr lang="en-US" sz="1700" b="1" dirty="0">
                <a:latin typeface="Calibri" pitchFamily="34" charset="0"/>
                <a:cs typeface="Calibri" pitchFamily="34" charset="0"/>
              </a:rPr>
              <a:t>– Task </a:t>
            </a:r>
            <a:r>
              <a:rPr lang="en-US" sz="1700" b="1" dirty="0" smtClean="0">
                <a:latin typeface="Calibri" pitchFamily="34" charset="0"/>
                <a:cs typeface="Calibri" pitchFamily="34" charset="0"/>
              </a:rPr>
              <a:t>10 </a:t>
            </a:r>
            <a:r>
              <a:rPr lang="en-US" sz="1700" b="1" dirty="0">
                <a:latin typeface="Calibri" pitchFamily="34" charset="0"/>
                <a:cs typeface="Calibri" pitchFamily="34" charset="0"/>
              </a:rPr>
              <a:t>- </a:t>
            </a:r>
            <a:r>
              <a:rPr lang="en-US" sz="1700" dirty="0">
                <a:latin typeface="Calibri" pitchFamily="34" charset="0"/>
                <a:cs typeface="Calibri" pitchFamily="34" charset="0"/>
              </a:rPr>
              <a:t>Using the pivot table(s), create a selection of graphs/charts to represent the orders stored</a:t>
            </a:r>
          </a:p>
          <a:p>
            <a:pPr marL="0" indent="0">
              <a:buNone/>
            </a:pPr>
            <a:r>
              <a:rPr lang="en-GB" sz="1700" b="1" dirty="0" smtClean="0">
                <a:latin typeface="Calibri" pitchFamily="34" charset="0"/>
                <a:cs typeface="Calibri" pitchFamily="34" charset="0"/>
              </a:rPr>
              <a:t>D2.3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11 </a:t>
            </a:r>
            <a:r>
              <a:rPr lang="en-GB" sz="1700" b="1" dirty="0">
                <a:latin typeface="Calibri" pitchFamily="34" charset="0"/>
                <a:cs typeface="Calibri" pitchFamily="34" charset="0"/>
              </a:rPr>
              <a:t>- </a:t>
            </a:r>
            <a:r>
              <a:rPr lang="en-GB" sz="1700" dirty="0">
                <a:latin typeface="Calibri" pitchFamily="34" charset="0"/>
                <a:cs typeface="Calibri" pitchFamily="34" charset="0"/>
              </a:rPr>
              <a:t>Produce an evaluation on your spreadsheet that focuses on the requirements identified in LO2</a:t>
            </a:r>
          </a:p>
          <a:p>
            <a:pPr marL="0" indent="0">
              <a:buNone/>
            </a:pPr>
            <a:r>
              <a:rPr lang="en-GB" sz="1700" b="1" dirty="0" smtClean="0">
                <a:latin typeface="Calibri" pitchFamily="34" charset="0"/>
                <a:cs typeface="Calibri" pitchFamily="34" charset="0"/>
              </a:rPr>
              <a:t>D2.4 </a:t>
            </a:r>
            <a:r>
              <a:rPr lang="en-GB" sz="1700" b="1" dirty="0">
                <a:latin typeface="Calibri" pitchFamily="34" charset="0"/>
                <a:cs typeface="Calibri" pitchFamily="34" charset="0"/>
              </a:rPr>
              <a:t>– Task </a:t>
            </a:r>
            <a:r>
              <a:rPr lang="en-GB" sz="1700" b="1" dirty="0" smtClean="0">
                <a:latin typeface="Calibri" pitchFamily="34" charset="0"/>
                <a:cs typeface="Calibri" pitchFamily="34" charset="0"/>
              </a:rPr>
              <a:t>12 </a:t>
            </a:r>
            <a:r>
              <a:rPr lang="en-GB" sz="1700" dirty="0">
                <a:latin typeface="Calibri" pitchFamily="34" charset="0"/>
                <a:cs typeface="Calibri" pitchFamily="34" charset="0"/>
              </a:rPr>
              <a:t>- Complete  a written witness statement for the assessor, illustrating how the final spreadsheet system meets the following areas</a:t>
            </a:r>
            <a:r>
              <a:rPr lang="en-GB" sz="1700" dirty="0" smtClean="0">
                <a:latin typeface="Calibri" pitchFamily="34" charset="0"/>
                <a:cs typeface="Calibri" pitchFamily="34" charset="0"/>
              </a:rPr>
              <a:t>:</a:t>
            </a:r>
            <a:endParaRPr lang="en-GB" sz="17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LO4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13395014"/>
              </p:ext>
            </p:extLst>
          </p:nvPr>
        </p:nvGraphicFramePr>
        <p:xfrm>
          <a:off x="179512" y="845016"/>
          <a:ext cx="8784976" cy="5515975"/>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040" u="none" strike="noStrike" kern="1200" baseline="0" dirty="0" smtClean="0">
                          <a:latin typeface="Calibri" pitchFamily="34" charset="0"/>
                          <a:cs typeface="Calibri" pitchFamily="34" charset="0"/>
                        </a:rPr>
                        <a:t>Learning Outcome (LO) </a:t>
                      </a:r>
                    </a:p>
                    <a:p>
                      <a:r>
                        <a:rPr kumimoji="0" lang="en-GB" sz="1040" u="none" strike="noStrike" kern="1200" baseline="0" dirty="0" smtClean="0">
                          <a:latin typeface="Calibri" pitchFamily="34" charset="0"/>
                          <a:cs typeface="Calibri" pitchFamily="34" charset="0"/>
                        </a:rPr>
                        <a:t>The learner will:</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040" u="none" strike="noStrike" kern="1200" baseline="0" dirty="0" smtClean="0">
                          <a:latin typeface="Calibri" pitchFamily="34" charset="0"/>
                          <a:cs typeface="Calibri" pitchFamily="34" charset="0"/>
                        </a:rPr>
                        <a:t>Pass </a:t>
                      </a:r>
                    </a:p>
                    <a:p>
                      <a:r>
                        <a:rPr kumimoji="0" lang="en-GB" sz="1040" u="none" strike="noStrike" kern="1200" baseline="0" dirty="0" smtClean="0">
                          <a:latin typeface="Calibri" pitchFamily="34" charset="0"/>
                          <a:cs typeface="Calibri" pitchFamily="34" charset="0"/>
                        </a:rPr>
                        <a:t>The assessment criteria are the pass requirements for this unit. </a:t>
                      </a:r>
                    </a:p>
                    <a:p>
                      <a:r>
                        <a:rPr kumimoji="0" lang="en-GB" sz="1040" u="none" strike="noStrike" kern="1200" baseline="0" dirty="0" smtClean="0">
                          <a:latin typeface="Calibri" pitchFamily="34" charset="0"/>
                          <a:cs typeface="Calibri" pitchFamily="34" charset="0"/>
                        </a:rPr>
                        <a:t>The learner can: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040" u="none" strike="noStrike" kern="1200" baseline="0" dirty="0" smtClean="0">
                          <a:latin typeface="Calibri" pitchFamily="34" charset="0"/>
                          <a:cs typeface="Calibri" pitchFamily="34" charset="0"/>
                        </a:rPr>
                        <a:t>Merit </a:t>
                      </a:r>
                    </a:p>
                    <a:p>
                      <a:r>
                        <a:rPr kumimoji="0" lang="en-GB" sz="104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040" u="none" strike="noStrike" kern="1200" baseline="0" dirty="0" smtClean="0">
                          <a:latin typeface="Calibri" pitchFamily="34" charset="0"/>
                          <a:cs typeface="Calibri" pitchFamily="34" charset="0"/>
                        </a:rPr>
                        <a:t>Distinction </a:t>
                      </a:r>
                    </a:p>
                    <a:p>
                      <a:r>
                        <a:rPr kumimoji="0" lang="en-GB" sz="104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r>
              <a:tr h="730615">
                <a:tc>
                  <a:txBody>
                    <a:bodyPr/>
                    <a:lstStyle/>
                    <a:p>
                      <a:r>
                        <a:rPr lang="en-GB" sz="2800" smtClean="0">
                          <a:latin typeface="Calibri" pitchFamily="34" charset="0"/>
                          <a:cs typeface="Calibri" pitchFamily="34" charset="0"/>
                        </a:rPr>
                        <a:t>1</a:t>
                      </a:r>
                      <a:endParaRPr lang="en-GB" sz="2800"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Understand how Spreadsheets can be used to solve complex problems </a:t>
                      </a:r>
                    </a:p>
                  </a:txBody>
                  <a:tcPr/>
                </a:tc>
                <a:tc>
                  <a:txBody>
                    <a:bodyPr/>
                    <a:lstStyle/>
                    <a:p>
                      <a:r>
                        <a:rPr lang="en-GB" sz="1040" dirty="0" smtClean="0">
                          <a:latin typeface="Calibri" pitchFamily="34" charset="0"/>
                          <a:cs typeface="Calibri" pitchFamily="34" charset="0"/>
                        </a:rPr>
                        <a:t>P1</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Explain how Spreadsheets can be used to solve complex problems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rowSpan="3">
                  <a:txBody>
                    <a:bodyPr/>
                    <a:lstStyle/>
                    <a:p>
                      <a:r>
                        <a:rPr lang="en-GB" sz="2800" smtClean="0">
                          <a:latin typeface="Calibri" pitchFamily="34" charset="0"/>
                          <a:cs typeface="Calibri" pitchFamily="34" charset="0"/>
                        </a:rPr>
                        <a:t>2</a:t>
                      </a:r>
                      <a:endParaRPr lang="en-GB" sz="280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develop complex spreadsheet models </a:t>
                      </a:r>
                    </a:p>
                  </a:txBody>
                  <a:tcPr/>
                </a:tc>
                <a:tc>
                  <a:txBody>
                    <a:bodyPr/>
                    <a:lstStyle/>
                    <a:p>
                      <a:r>
                        <a:rPr lang="en-GB" sz="1040" dirty="0" smtClean="0">
                          <a:latin typeface="Calibri" pitchFamily="34" charset="0"/>
                          <a:cs typeface="Calibri" pitchFamily="34" charset="0"/>
                        </a:rPr>
                        <a:t>P2</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Develop a complex spreadsheet model to meet particular needs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M1 - Use formatting to enhance the complex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2">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P3</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formulae, features and functions to process information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M2 use advanced formulaic functions to process information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P4</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appropriate tools to present data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rowSpan="2">
                  <a:txBody>
                    <a:bodyPr/>
                    <a:lstStyle/>
                    <a:p>
                      <a:r>
                        <a:rPr lang="en-GB" sz="2800" dirty="0" smtClean="0">
                          <a:latin typeface="Calibri" pitchFamily="34" charset="0"/>
                          <a:cs typeface="Calibri" pitchFamily="34" charset="0"/>
                        </a:rPr>
                        <a:t>3</a:t>
                      </a:r>
                      <a:endParaRPr lang="en-GB" sz="2800" dirty="0">
                        <a:latin typeface="Calibri" pitchFamily="34" charset="0"/>
                        <a:cs typeface="Calibri" pitchFamily="34" charset="0"/>
                      </a:endParaRPr>
                    </a:p>
                  </a:txBody>
                  <a:tcPr/>
                </a:tc>
                <a:tc rowSpan="2">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automate and customise spreadsheet models </a:t>
                      </a:r>
                    </a:p>
                  </a:txBody>
                  <a:tcPr/>
                </a:tc>
                <a:tc>
                  <a:txBody>
                    <a:bodyPr/>
                    <a:lstStyle/>
                    <a:p>
                      <a:r>
                        <a:rPr lang="en-GB" sz="1040" dirty="0" smtClean="0">
                          <a:latin typeface="Calibri" pitchFamily="34" charset="0"/>
                          <a:cs typeface="Calibri" pitchFamily="34" charset="0"/>
                        </a:rPr>
                        <a:t>P5</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Customise the spreadsheet model to meet a given requirement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M3 - Use summarising tools to provide results for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P6</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automated features in the spreadsheet model to meet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rowSpan="3">
                  <a:txBody>
                    <a:bodyPr/>
                    <a:lstStyle/>
                    <a:p>
                      <a:r>
                        <a:rPr lang="en-GB" sz="2800" dirty="0" smtClean="0">
                          <a:latin typeface="Calibri" pitchFamily="34" charset="0"/>
                          <a:cs typeface="Calibri" pitchFamily="34" charset="0"/>
                        </a:rPr>
                        <a:t>4</a:t>
                      </a:r>
                      <a:endParaRPr lang="en-GB" sz="2800" dirty="0">
                        <a:latin typeface="Calibri" pitchFamily="34" charset="0"/>
                        <a:cs typeface="Calibri" pitchFamily="34" charset="0"/>
                      </a:endParaRPr>
                    </a:p>
                  </a:txBody>
                  <a:tcPr>
                    <a:solidFill>
                      <a:srgbClr val="FFC000"/>
                    </a:solidFill>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test and document spreadsheet models </a:t>
                      </a:r>
                    </a:p>
                  </a:txBody>
                  <a:tcPr>
                    <a:solidFill>
                      <a:srgbClr val="FFC000"/>
                    </a:solidFill>
                  </a:tcPr>
                </a:tc>
                <a:tc>
                  <a:txBody>
                    <a:bodyPr/>
                    <a:lstStyle/>
                    <a:p>
                      <a:r>
                        <a:rPr lang="en-GB" sz="1040" dirty="0" smtClean="0">
                          <a:latin typeface="Calibri" pitchFamily="34" charset="0"/>
                          <a:cs typeface="Calibri" pitchFamily="34" charset="0"/>
                        </a:rPr>
                        <a:t>P7</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Test a spreadsheet model to ensure that it is fit for purpose </a:t>
                      </a: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M4 - Improve spreadsheet model as a result of testing </a:t>
                      </a: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D1 - Evaluate the spreadsheet model suggesting improvements </a:t>
                      </a:r>
                    </a:p>
                  </a:txBody>
                  <a:tcPr>
                    <a:solidFill>
                      <a:srgbClr val="FFC000"/>
                    </a:solidFill>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P8</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Export the contents of the spreadsheet model to an alternative format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P9</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Produce user documentation for a spreadsheet model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D2 - Summarise how the spreadsheet model can resolve the complex problem </a:t>
                      </a:r>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1700" b="1" dirty="0">
                <a:latin typeface="Calibri" pitchFamily="34" charset="0"/>
                <a:cs typeface="Calibri" pitchFamily="34" charset="0"/>
              </a:rPr>
              <a:t>Assessment Criteria </a:t>
            </a:r>
            <a:r>
              <a:rPr lang="en-GB" sz="1700" b="1" dirty="0" smtClean="0">
                <a:latin typeface="Calibri" pitchFamily="34" charset="0"/>
                <a:cs typeface="Calibri" pitchFamily="34" charset="0"/>
              </a:rPr>
              <a:t>P7</a:t>
            </a:r>
            <a:endParaRPr lang="en-GB" sz="1700" dirty="0">
              <a:latin typeface="Calibri" pitchFamily="34" charset="0"/>
              <a:cs typeface="Calibri" pitchFamily="34" charset="0"/>
            </a:endParaRPr>
          </a:p>
          <a:p>
            <a:pPr marL="269875" indent="-255588"/>
            <a:r>
              <a:rPr lang="en-GB" sz="1700" dirty="0" smtClean="0">
                <a:latin typeface="Calibri" pitchFamily="34" charset="0"/>
                <a:cs typeface="Calibri" pitchFamily="34" charset="0"/>
              </a:rPr>
              <a:t>Learners </a:t>
            </a:r>
            <a:r>
              <a:rPr lang="en-GB" sz="1700" dirty="0">
                <a:latin typeface="Calibri" pitchFamily="34" charset="0"/>
                <a:cs typeface="Calibri" pitchFamily="34" charset="0"/>
              </a:rPr>
              <a:t>should evidence this by creating and completing a test table/plan to show that they have checked their spreadsheet model to ensure it is fit for purpose. The plan must show that they have checked all of their worksheets and that they have tested all of the items listed in the teaching content. </a:t>
            </a:r>
            <a:endParaRPr lang="en-GB" sz="1700" dirty="0" smtClean="0">
              <a:latin typeface="Calibri" pitchFamily="34" charset="0"/>
              <a:cs typeface="Calibri" pitchFamily="34" charset="0"/>
            </a:endParaRPr>
          </a:p>
          <a:p>
            <a:pPr marL="109728" indent="0">
              <a:buNone/>
            </a:pPr>
            <a:r>
              <a:rPr lang="en-GB" sz="1700" b="1" dirty="0" smtClean="0">
                <a:latin typeface="Calibri" pitchFamily="34" charset="0"/>
                <a:cs typeface="Calibri" pitchFamily="34" charset="0"/>
              </a:rPr>
              <a:t>Assessment </a:t>
            </a:r>
            <a:r>
              <a:rPr lang="en-GB" sz="1700" b="1" dirty="0">
                <a:latin typeface="Calibri" pitchFamily="34" charset="0"/>
                <a:cs typeface="Calibri" pitchFamily="34" charset="0"/>
              </a:rPr>
              <a:t>Criteria </a:t>
            </a:r>
            <a:r>
              <a:rPr lang="en-GB" sz="1700" b="1" dirty="0" smtClean="0">
                <a:latin typeface="Calibri" pitchFamily="34" charset="0"/>
                <a:cs typeface="Calibri" pitchFamily="34" charset="0"/>
              </a:rPr>
              <a:t>M4</a:t>
            </a:r>
            <a:endParaRPr lang="en-GB" sz="1700" dirty="0">
              <a:latin typeface="Calibri" pitchFamily="34" charset="0"/>
              <a:cs typeface="Calibri" pitchFamily="34" charset="0"/>
            </a:endParaRPr>
          </a:p>
          <a:p>
            <a:pPr marL="269875" indent="-255588"/>
            <a:r>
              <a:rPr lang="en-GB" sz="1700" dirty="0" smtClean="0">
                <a:latin typeface="Calibri" pitchFamily="34" charset="0"/>
                <a:cs typeface="Calibri" pitchFamily="34" charset="0"/>
              </a:rPr>
              <a:t>Learners </a:t>
            </a:r>
            <a:r>
              <a:rPr lang="en-GB" sz="1700" dirty="0">
                <a:latin typeface="Calibri" pitchFamily="34" charset="0"/>
                <a:cs typeface="Calibri" pitchFamily="34" charset="0"/>
              </a:rPr>
              <a:t>could create feedback sheets, questionnaires or carry out interviews with the user(s). The questions must provide useful feedback and enable possible improvements to be identified. The learner is then required to make two improvements to their spreadsheet model. Along with the feedback evidence, before and after screen prints could be used to evidence the changes and annotations should be added to explain what the learner has done and why this improves the spreadsheet. This evidence could be presented as a report or presentation. </a:t>
            </a:r>
            <a:endParaRPr lang="en-GB" sz="1700" dirty="0" smtClean="0">
              <a:latin typeface="Calibri" pitchFamily="34" charset="0"/>
              <a:cs typeface="Calibri" pitchFamily="34" charset="0"/>
            </a:endParaRPr>
          </a:p>
          <a:p>
            <a:pPr marL="109728" indent="0">
              <a:buNone/>
            </a:pPr>
            <a:r>
              <a:rPr lang="en-GB" sz="1700" b="1" dirty="0" smtClean="0">
                <a:latin typeface="Calibri" pitchFamily="34" charset="0"/>
                <a:cs typeface="Calibri" pitchFamily="34" charset="0"/>
              </a:rPr>
              <a:t>Assessment </a:t>
            </a:r>
            <a:r>
              <a:rPr lang="en-GB" sz="1700" b="1" dirty="0">
                <a:latin typeface="Calibri" pitchFamily="34" charset="0"/>
                <a:cs typeface="Calibri" pitchFamily="34" charset="0"/>
              </a:rPr>
              <a:t>Criteria </a:t>
            </a:r>
            <a:r>
              <a:rPr lang="en-GB" sz="1700" b="1" dirty="0" smtClean="0">
                <a:latin typeface="Calibri" pitchFamily="34" charset="0"/>
                <a:cs typeface="Calibri" pitchFamily="34" charset="0"/>
              </a:rPr>
              <a:t>D1</a:t>
            </a:r>
            <a:endParaRPr lang="en-GB" sz="1700" dirty="0">
              <a:latin typeface="Calibri" pitchFamily="34" charset="0"/>
              <a:cs typeface="Calibri" pitchFamily="34" charset="0"/>
            </a:endParaRPr>
          </a:p>
          <a:p>
            <a:pPr marL="269875" indent="-255588"/>
            <a:r>
              <a:rPr lang="en-GB" sz="1700" dirty="0" smtClean="0">
                <a:latin typeface="Calibri" pitchFamily="34" charset="0"/>
                <a:cs typeface="Calibri" pitchFamily="34" charset="0"/>
              </a:rPr>
              <a:t>The </a:t>
            </a:r>
            <a:r>
              <a:rPr lang="en-GB" sz="1700" dirty="0">
                <a:latin typeface="Calibri" pitchFamily="34" charset="0"/>
                <a:cs typeface="Calibri" pitchFamily="34" charset="0"/>
              </a:rPr>
              <a:t>learner is required </a:t>
            </a:r>
            <a:r>
              <a:rPr lang="en-GB" sz="1700" dirty="0" smtClean="0">
                <a:latin typeface="Calibri" pitchFamily="34" charset="0"/>
                <a:cs typeface="Calibri" pitchFamily="34" charset="0"/>
              </a:rPr>
              <a:t>to </a:t>
            </a:r>
            <a:r>
              <a:rPr lang="en-GB" sz="1700" dirty="0">
                <a:latin typeface="Calibri" pitchFamily="34" charset="0"/>
                <a:cs typeface="Calibri" pitchFamily="34" charset="0"/>
              </a:rPr>
              <a:t>evaluate the spreadsheet model. They must include comments from the feedback previously received for assessment criterion M4 as well as evaluate the layout, formulae/functions used, automation features and whether the spreadsheet model is suitable for the particular needs of the client, the strengths of the spreadsheet model and how it will help the client. The learner must describe a range (at least three) of further improvements that they would make and this could be included in a report or presentation or as an extension of the merit. </a:t>
            </a:r>
          </a:p>
        </p:txBody>
      </p:sp>
      <p:sp>
        <p:nvSpPr>
          <p:cNvPr id="3" name="Title 2"/>
          <p:cNvSpPr>
            <a:spLocks noGrp="1"/>
          </p:cNvSpPr>
          <p:nvPr>
            <p:ph type="title"/>
          </p:nvPr>
        </p:nvSpPr>
        <p:spPr>
          <a:xfrm>
            <a:off x="179512" y="116632"/>
            <a:ext cx="8784976" cy="648072"/>
          </a:xfrm>
        </p:spPr>
        <p:txBody>
          <a:bodyPr>
            <a:noAutofit/>
          </a:bodyPr>
          <a:lstStyle/>
          <a:p>
            <a:r>
              <a:rPr lang="en-GB" sz="2600" dirty="0" smtClean="0"/>
              <a:t>LO4 - Assessment Criteria P7, M4, D1, P8, P9 and D2</a:t>
            </a:r>
            <a:endParaRPr lang="en-GB" sz="2600" dirty="0"/>
          </a:p>
        </p:txBody>
      </p:sp>
    </p:spTree>
    <p:extLst>
      <p:ext uri="{BB962C8B-B14F-4D97-AF65-F5344CB8AC3E}">
        <p14:creationId xmlns:p14="http://schemas.microsoft.com/office/powerpoint/2010/main" val="633928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1850" b="1" dirty="0">
                <a:latin typeface="Calibri" pitchFamily="34" charset="0"/>
                <a:cs typeface="Calibri" pitchFamily="34" charset="0"/>
              </a:rPr>
              <a:t>Assessment Criteria </a:t>
            </a:r>
            <a:r>
              <a:rPr lang="en-GB" sz="1850" b="1" dirty="0" smtClean="0">
                <a:latin typeface="Calibri" pitchFamily="34" charset="0"/>
                <a:cs typeface="Calibri" pitchFamily="34" charset="0"/>
              </a:rPr>
              <a:t>P8</a:t>
            </a:r>
            <a:endParaRPr lang="en-GB" sz="1850" dirty="0">
              <a:latin typeface="Calibri" pitchFamily="34" charset="0"/>
              <a:cs typeface="Calibri" pitchFamily="34" charset="0"/>
            </a:endParaRPr>
          </a:p>
          <a:p>
            <a:r>
              <a:rPr lang="en-GB" sz="1850" dirty="0" smtClean="0">
                <a:latin typeface="Calibri" pitchFamily="34" charset="0"/>
                <a:cs typeface="Calibri" pitchFamily="34" charset="0"/>
              </a:rPr>
              <a:t>For </a:t>
            </a:r>
            <a:r>
              <a:rPr lang="en-GB" sz="1850" dirty="0">
                <a:latin typeface="Calibri" pitchFamily="34" charset="0"/>
                <a:cs typeface="Calibri" pitchFamily="34" charset="0"/>
              </a:rPr>
              <a:t>assessment criterion P8 the learner is required to export the spreadsheet model as an alternative format and must evidence this by saving/exporting the spreadsheet in an alternative file format in order to meet the specified user requirements. The learner could provide screen print evidence of the spreadsheet data being saved in a different file format for an identified purpose and then viewed in the required software which could be presented as annotated screen </a:t>
            </a:r>
            <a:r>
              <a:rPr lang="en-GB" sz="1850" dirty="0" smtClean="0">
                <a:latin typeface="Calibri" pitchFamily="34" charset="0"/>
                <a:cs typeface="Calibri" pitchFamily="34" charset="0"/>
              </a:rPr>
              <a:t>captures.</a:t>
            </a:r>
          </a:p>
          <a:p>
            <a:pPr marL="109728" indent="0">
              <a:buNone/>
            </a:pPr>
            <a:r>
              <a:rPr lang="en-GB" sz="1850" b="1" dirty="0" smtClean="0">
                <a:latin typeface="Calibri" pitchFamily="34" charset="0"/>
                <a:cs typeface="Calibri" pitchFamily="34" charset="0"/>
              </a:rPr>
              <a:t>Assessment </a:t>
            </a:r>
            <a:r>
              <a:rPr lang="en-GB" sz="1850" b="1" dirty="0">
                <a:latin typeface="Calibri" pitchFamily="34" charset="0"/>
                <a:cs typeface="Calibri" pitchFamily="34" charset="0"/>
              </a:rPr>
              <a:t>Criteria </a:t>
            </a:r>
            <a:r>
              <a:rPr lang="en-GB" sz="1850" b="1" dirty="0" smtClean="0">
                <a:latin typeface="Calibri" pitchFamily="34" charset="0"/>
                <a:cs typeface="Calibri" pitchFamily="34" charset="0"/>
              </a:rPr>
              <a:t>P9</a:t>
            </a:r>
            <a:endParaRPr lang="en-GB" sz="1850" dirty="0">
              <a:latin typeface="Calibri" pitchFamily="34" charset="0"/>
              <a:cs typeface="Calibri" pitchFamily="34" charset="0"/>
            </a:endParaRPr>
          </a:p>
          <a:p>
            <a:r>
              <a:rPr lang="en-GB" sz="1850" dirty="0" smtClean="0">
                <a:latin typeface="Calibri" pitchFamily="34" charset="0"/>
                <a:cs typeface="Calibri" pitchFamily="34" charset="0"/>
              </a:rPr>
              <a:t>For </a:t>
            </a:r>
            <a:r>
              <a:rPr lang="en-GB" sz="1850" dirty="0">
                <a:latin typeface="Calibri" pitchFamily="34" charset="0"/>
                <a:cs typeface="Calibri" pitchFamily="34" charset="0"/>
              </a:rPr>
              <a:t>assessment criterion P9 the learner is required to create user documentation for the spreadsheet model which could be in the form of a report. The user guide is for a person who would be using the spreadsheet as a tool. </a:t>
            </a:r>
            <a:endParaRPr lang="en-GB" sz="1850" dirty="0" smtClean="0">
              <a:latin typeface="Calibri" pitchFamily="34" charset="0"/>
              <a:cs typeface="Calibri" pitchFamily="34" charset="0"/>
            </a:endParaRPr>
          </a:p>
          <a:p>
            <a:pPr marL="109728" indent="0">
              <a:buNone/>
            </a:pPr>
            <a:r>
              <a:rPr lang="en-GB" sz="1850" b="1" dirty="0" smtClean="0">
                <a:latin typeface="Calibri" pitchFamily="34" charset="0"/>
                <a:cs typeface="Calibri" pitchFamily="34" charset="0"/>
              </a:rPr>
              <a:t>Assessment </a:t>
            </a:r>
            <a:r>
              <a:rPr lang="en-GB" sz="1850" b="1" dirty="0">
                <a:latin typeface="Calibri" pitchFamily="34" charset="0"/>
                <a:cs typeface="Calibri" pitchFamily="34" charset="0"/>
              </a:rPr>
              <a:t>Criteria </a:t>
            </a:r>
            <a:r>
              <a:rPr lang="en-GB" sz="1850" b="1" dirty="0" smtClean="0">
                <a:latin typeface="Calibri" pitchFamily="34" charset="0"/>
                <a:cs typeface="Calibri" pitchFamily="34" charset="0"/>
              </a:rPr>
              <a:t>D1</a:t>
            </a:r>
            <a:endParaRPr lang="en-GB" sz="1850" dirty="0">
              <a:latin typeface="Calibri" pitchFamily="34" charset="0"/>
              <a:cs typeface="Calibri" pitchFamily="34" charset="0"/>
            </a:endParaRPr>
          </a:p>
          <a:p>
            <a:r>
              <a:rPr lang="en-GB" sz="1850" dirty="0" smtClean="0">
                <a:latin typeface="Calibri" pitchFamily="34" charset="0"/>
                <a:cs typeface="Calibri" pitchFamily="34" charset="0"/>
              </a:rPr>
              <a:t>For </a:t>
            </a:r>
            <a:r>
              <a:rPr lang="en-GB" sz="1850" dirty="0">
                <a:latin typeface="Calibri" pitchFamily="34" charset="0"/>
                <a:cs typeface="Calibri" pitchFamily="34" charset="0"/>
              </a:rPr>
              <a:t>distinction criterion D2 the learner would need to summarise how the spreadsheet model can resolve the complex problem in the given scenario. The learners could create a report analysing and describing what the spreadsheet model shows. The learner must clearly explain what their spreadsheet shows, any trends/patterns which have appeared in the data, what the graphs/charts show, as well as a conclusion. </a:t>
            </a:r>
          </a:p>
        </p:txBody>
      </p:sp>
      <p:sp>
        <p:nvSpPr>
          <p:cNvPr id="3" name="Title 2"/>
          <p:cNvSpPr>
            <a:spLocks noGrp="1"/>
          </p:cNvSpPr>
          <p:nvPr>
            <p:ph type="title"/>
          </p:nvPr>
        </p:nvSpPr>
        <p:spPr>
          <a:xfrm>
            <a:off x="179512" y="116632"/>
            <a:ext cx="8784976" cy="648072"/>
          </a:xfrm>
        </p:spPr>
        <p:txBody>
          <a:bodyPr>
            <a:noAutofit/>
          </a:bodyPr>
          <a:lstStyle/>
          <a:p>
            <a:r>
              <a:rPr lang="en-GB" sz="2600" dirty="0"/>
              <a:t>LO4 - Assessment Criteria P7, M4, D1, P8, P9 and D2</a:t>
            </a:r>
          </a:p>
        </p:txBody>
      </p:sp>
    </p:spTree>
    <p:extLst>
      <p:ext uri="{BB962C8B-B14F-4D97-AF65-F5344CB8AC3E}">
        <p14:creationId xmlns:p14="http://schemas.microsoft.com/office/powerpoint/2010/main" val="2762341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be shown how to create and complete a test table/plan, giving examples of the range of tests that could be carried out. A testing plan/table should be considered and completed for one of the practice spreadsheet activities completed earlier. Discussions on actual tests and outcomes will improve learner appreciation of the importance of testing. </a:t>
            </a:r>
          </a:p>
          <a:p>
            <a:r>
              <a:rPr lang="en-GB" sz="2000" dirty="0">
                <a:latin typeface="Calibri" pitchFamily="34" charset="0"/>
                <a:cs typeface="Calibri" pitchFamily="34" charset="0"/>
              </a:rPr>
              <a:t>Appropriate methods of gaining feedback can be researched. Time should be spent on deciding how to ask questions that will provide the most useful feedback. Group research and feedback on different styles of seeking feedback would help widen the options available. Discussions within the wider group could take place on how improvements could be made to a spreadsheet once feedback has been received. Learners should learn how to create a questionnaire to obtain some feedback and then identify and implement changes to their spreadsheet based on the feedback received. Learners should also review the spreadsheets created by other learners to provide feedback that can then be reviewed. </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t>LO4 </a:t>
            </a:r>
            <a:r>
              <a:rPr lang="en-GB" sz="2400" dirty="0"/>
              <a:t>- </a:t>
            </a:r>
            <a:r>
              <a:rPr lang="en-GB" sz="2400" dirty="0" smtClean="0"/>
              <a:t>Be </a:t>
            </a:r>
            <a:r>
              <a:rPr lang="en-GB" sz="2400" dirty="0"/>
              <a:t>able to test and document spreadsheet models </a:t>
            </a:r>
          </a:p>
        </p:txBody>
      </p:sp>
    </p:spTree>
    <p:extLst>
      <p:ext uri="{BB962C8B-B14F-4D97-AF65-F5344CB8AC3E}">
        <p14:creationId xmlns:p14="http://schemas.microsoft.com/office/powerpoint/2010/main" val="3073931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be taught the purpose of spreadsheet information that is stored in different formats for different uses. Learners could be shown a set of examples of spreadsheets saved in different file formats and as a group they could be encouraged to identify what they could be used for and why the correct format has been selected. Learners should be shown how to save a spreadsheet and export data in the different file formats for the identified purposes. </a:t>
            </a:r>
          </a:p>
          <a:p>
            <a:pPr marL="269875" indent="-255588"/>
            <a:r>
              <a:rPr lang="en-GB" sz="2000" dirty="0">
                <a:latin typeface="Calibri" pitchFamily="34" charset="0"/>
                <a:cs typeface="Calibri" pitchFamily="34" charset="0"/>
              </a:rPr>
              <a:t>Learners should be encouraged to discuss the information that a user may want to find within a spreadsheet support document. Learners could look at some user manuals in order to see how processes are explained and should discuss whether they think they are easy to follow, understand and identify any areas that are unclear. Learners should then be encouraged to identify the information that would go in a user guide based on the scope of the spreadsheet model they have created, the user level and need. They should as small or large groups evaluate existing spreadsheet models to identify improvements and additions and appreciate how adjustments/improvements made would also need to be added/updated within documentation to support a user/ developer.</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t>LO4 </a:t>
            </a:r>
            <a:r>
              <a:rPr lang="en-GB" sz="2400" dirty="0"/>
              <a:t>- </a:t>
            </a:r>
            <a:r>
              <a:rPr lang="en-GB" sz="2400" dirty="0" smtClean="0"/>
              <a:t>Be </a:t>
            </a:r>
            <a:r>
              <a:rPr lang="en-GB" sz="2400" dirty="0"/>
              <a:t>able to test and document spreadsheet models </a:t>
            </a:r>
          </a:p>
        </p:txBody>
      </p:sp>
    </p:spTree>
    <p:extLst>
      <p:ext uri="{BB962C8B-B14F-4D97-AF65-F5344CB8AC3E}">
        <p14:creationId xmlns:p14="http://schemas.microsoft.com/office/powerpoint/2010/main" val="3109415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640960" cy="5760640"/>
          </a:xfrm>
        </p:spPr>
        <p:txBody>
          <a:bodyPr>
            <a:noAutofit/>
          </a:bodyPr>
          <a:lstStyle/>
          <a:p>
            <a:pPr marL="0" indent="0">
              <a:buNone/>
            </a:pPr>
            <a:r>
              <a:rPr lang="en-GB" sz="2400" b="1" dirty="0" smtClean="0">
                <a:latin typeface="Calibri" pitchFamily="34" charset="0"/>
                <a:cs typeface="Calibri" pitchFamily="34" charset="0"/>
              </a:rPr>
              <a:t>P7.1 - Task 01 </a:t>
            </a:r>
            <a:r>
              <a:rPr lang="en-GB" sz="2400" dirty="0" smtClean="0">
                <a:latin typeface="Calibri" pitchFamily="34" charset="0"/>
                <a:cs typeface="Calibri" pitchFamily="34" charset="0"/>
              </a:rPr>
              <a:t>- </a:t>
            </a:r>
            <a:r>
              <a:rPr lang="en-GB" sz="2400" dirty="0">
                <a:latin typeface="Calibri" pitchFamily="34" charset="0"/>
                <a:cs typeface="Calibri" pitchFamily="34" charset="0"/>
              </a:rPr>
              <a:t>Create a test table that can be used to test your spreadsheet system </a:t>
            </a:r>
          </a:p>
          <a:p>
            <a:pPr marL="342900" indent="-342900"/>
            <a:r>
              <a:rPr lang="en-GB" sz="2400" dirty="0" smtClean="0">
                <a:latin typeface="Calibri" pitchFamily="34" charset="0"/>
                <a:cs typeface="Calibri" pitchFamily="34" charset="0"/>
              </a:rPr>
              <a:t>See </a:t>
            </a:r>
            <a:r>
              <a:rPr lang="en-GB" sz="2400" dirty="0">
                <a:latin typeface="Calibri" pitchFamily="34" charset="0"/>
                <a:cs typeface="Calibri" pitchFamily="34" charset="0"/>
              </a:rPr>
              <a:t>next slide for example of test table </a:t>
            </a:r>
            <a:r>
              <a:rPr lang="en-GB" sz="2400" dirty="0" smtClean="0">
                <a:latin typeface="Calibri" pitchFamily="34" charset="0"/>
                <a:cs typeface="Calibri" pitchFamily="34" charset="0"/>
              </a:rPr>
              <a:t>structure.</a:t>
            </a:r>
          </a:p>
          <a:p>
            <a:pPr marL="342900" indent="-342900"/>
            <a:r>
              <a:rPr lang="en-GB" sz="2400" dirty="0" smtClean="0">
                <a:latin typeface="Calibri" pitchFamily="34" charset="0"/>
                <a:cs typeface="Calibri" pitchFamily="34" charset="0"/>
              </a:rPr>
              <a:t>Test should involve the </a:t>
            </a:r>
            <a:r>
              <a:rPr lang="en-GB" sz="2400" dirty="0">
                <a:latin typeface="Calibri" pitchFamily="34" charset="0"/>
                <a:cs typeface="Calibri" pitchFamily="34" charset="0"/>
              </a:rPr>
              <a:t>following areas of the system</a:t>
            </a:r>
            <a:r>
              <a:rPr lang="en-GB" sz="2400" dirty="0" smtClean="0">
                <a:latin typeface="Calibri" pitchFamily="34" charset="0"/>
                <a:cs typeface="Calibri" pitchFamily="34" charset="0"/>
              </a:rPr>
              <a:t>:</a:t>
            </a:r>
          </a:p>
          <a:p>
            <a:pPr marL="457200" indent="-457200"/>
            <a:endParaRPr lang="en-GB" sz="2400" dirty="0">
              <a:latin typeface="Calibri" pitchFamily="34" charset="0"/>
              <a:cs typeface="Calibri" pitchFamily="34" charset="0"/>
            </a:endParaRPr>
          </a:p>
          <a:p>
            <a:pPr marL="457200" indent="-457200"/>
            <a:endParaRPr lang="en-GB" sz="2400" dirty="0" smtClean="0">
              <a:latin typeface="Calibri" pitchFamily="34" charset="0"/>
              <a:cs typeface="Calibri" pitchFamily="34" charset="0"/>
            </a:endParaRPr>
          </a:p>
          <a:p>
            <a:pPr marL="457200" indent="-457200"/>
            <a:endParaRPr lang="en-GB" sz="2400" dirty="0">
              <a:latin typeface="Calibri" pitchFamily="34" charset="0"/>
              <a:cs typeface="Calibri" pitchFamily="34" charset="0"/>
            </a:endParaRPr>
          </a:p>
          <a:p>
            <a:pPr marL="342900" indent="-342900">
              <a:spcBef>
                <a:spcPts val="0"/>
              </a:spcBef>
              <a:spcAft>
                <a:spcPts val="600"/>
              </a:spcAft>
              <a:defRPr/>
            </a:pPr>
            <a:r>
              <a:rPr lang="en-GB" sz="2400" b="1" u="sng" dirty="0" smtClean="0">
                <a:latin typeface="Calibri" pitchFamily="34" charset="0"/>
                <a:cs typeface="Calibri" pitchFamily="34" charset="0"/>
              </a:rPr>
              <a:t>Test </a:t>
            </a:r>
            <a:r>
              <a:rPr lang="en-GB" sz="2400" b="1" u="sng" dirty="0">
                <a:latin typeface="Calibri" pitchFamily="34" charset="0"/>
                <a:cs typeface="Calibri" pitchFamily="34" charset="0"/>
              </a:rPr>
              <a:t>Data Type:</a:t>
            </a:r>
          </a:p>
          <a:p>
            <a:pPr lvl="1">
              <a:spcBef>
                <a:spcPts val="0"/>
              </a:spcBef>
              <a:spcAft>
                <a:spcPts val="600"/>
              </a:spcAft>
              <a:buFont typeface="+mj-lt"/>
              <a:buAutoNum type="arabicPeriod"/>
              <a:defRPr/>
            </a:pPr>
            <a:r>
              <a:rPr lang="en-GB" sz="2400" dirty="0">
                <a:latin typeface="Calibri" pitchFamily="34" charset="0"/>
                <a:cs typeface="Calibri" pitchFamily="34" charset="0"/>
              </a:rPr>
              <a:t>Operational </a:t>
            </a:r>
            <a:r>
              <a:rPr lang="en-GB" sz="2400" b="1" dirty="0">
                <a:latin typeface="Calibri" pitchFamily="34" charset="0"/>
                <a:cs typeface="Calibri" pitchFamily="34" charset="0"/>
              </a:rPr>
              <a:t>(No data as such)</a:t>
            </a:r>
          </a:p>
          <a:p>
            <a:pPr lvl="1">
              <a:spcBef>
                <a:spcPts val="0"/>
              </a:spcBef>
              <a:spcAft>
                <a:spcPts val="600"/>
              </a:spcAft>
              <a:buFont typeface="+mj-lt"/>
              <a:buAutoNum type="arabicPeriod"/>
              <a:defRPr/>
            </a:pPr>
            <a:r>
              <a:rPr lang="en-GB" sz="2400" dirty="0">
                <a:latin typeface="Calibri" pitchFamily="34" charset="0"/>
                <a:cs typeface="Calibri" pitchFamily="34" charset="0"/>
              </a:rPr>
              <a:t>Normal </a:t>
            </a:r>
            <a:r>
              <a:rPr lang="en-GB" sz="2400" b="1" dirty="0">
                <a:latin typeface="Calibri" pitchFamily="34" charset="0"/>
                <a:cs typeface="Calibri" pitchFamily="34" charset="0"/>
              </a:rPr>
              <a:t>(What you would expect to be used)</a:t>
            </a:r>
          </a:p>
          <a:p>
            <a:pPr lvl="1">
              <a:spcBef>
                <a:spcPts val="0"/>
              </a:spcBef>
              <a:spcAft>
                <a:spcPts val="600"/>
              </a:spcAft>
              <a:buFont typeface="+mj-lt"/>
              <a:buAutoNum type="arabicPeriod"/>
              <a:defRPr/>
            </a:pPr>
            <a:r>
              <a:rPr lang="en-GB" sz="2400" dirty="0">
                <a:latin typeface="Calibri" pitchFamily="34" charset="0"/>
                <a:cs typeface="Calibri" pitchFamily="34" charset="0"/>
              </a:rPr>
              <a:t>Erroneous </a:t>
            </a:r>
            <a:r>
              <a:rPr lang="en-GB" sz="2400" b="1" dirty="0">
                <a:latin typeface="Calibri" pitchFamily="34" charset="0"/>
                <a:cs typeface="Calibri" pitchFamily="34" charset="0"/>
              </a:rPr>
              <a:t>(Data that should produce an error) </a:t>
            </a:r>
          </a:p>
          <a:p>
            <a:pPr marL="722313" lvl="1" indent="-265113">
              <a:spcBef>
                <a:spcPts val="0"/>
              </a:spcBef>
              <a:spcAft>
                <a:spcPts val="600"/>
              </a:spcAft>
              <a:buFont typeface="+mj-lt"/>
              <a:buAutoNum type="arabicPeriod" startAt="4"/>
              <a:defRPr/>
            </a:pPr>
            <a:r>
              <a:rPr lang="en-GB" sz="2400" dirty="0">
                <a:latin typeface="Calibri" pitchFamily="34" charset="0"/>
                <a:cs typeface="Calibri" pitchFamily="34" charset="0"/>
              </a:rPr>
              <a:t>Boundary </a:t>
            </a:r>
            <a:r>
              <a:rPr lang="en-GB" sz="2400" b="1" dirty="0">
                <a:latin typeface="Calibri" pitchFamily="34" charset="0"/>
                <a:cs typeface="Calibri" pitchFamily="34" charset="0"/>
              </a:rPr>
              <a:t>(Testing to see if the validation operates)</a:t>
            </a:r>
          </a:p>
          <a:p>
            <a:pPr lvl="1">
              <a:spcBef>
                <a:spcPts val="0"/>
              </a:spcBef>
              <a:spcAft>
                <a:spcPts val="600"/>
              </a:spcAft>
              <a:buFont typeface="+mj-lt"/>
              <a:buAutoNum type="arabicPeriod" startAt="4"/>
              <a:defRPr/>
            </a:pPr>
            <a:r>
              <a:rPr lang="en-GB" sz="2400" dirty="0">
                <a:latin typeface="Calibri" pitchFamily="34" charset="0"/>
                <a:cs typeface="Calibri" pitchFamily="34" charset="0"/>
              </a:rPr>
              <a:t>Extreme </a:t>
            </a:r>
            <a:r>
              <a:rPr lang="en-GB" sz="2400" b="1" dirty="0">
                <a:latin typeface="Calibri" pitchFamily="34" charset="0"/>
                <a:cs typeface="Calibri" pitchFamily="34" charset="0"/>
              </a:rPr>
              <a:t>(Very large numbers to see if the spreadsheet handles the number</a:t>
            </a:r>
            <a:r>
              <a:rPr lang="en-GB" sz="2400" b="1" dirty="0" smtClean="0">
                <a:latin typeface="Calibri" pitchFamily="34" charset="0"/>
                <a:cs typeface="Calibri" pitchFamily="34" charset="0"/>
              </a:rPr>
              <a:t>)</a:t>
            </a:r>
            <a:endParaRPr lang="en-US" sz="24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95249095"/>
              </p:ext>
            </p:extLst>
          </p:nvPr>
        </p:nvGraphicFramePr>
        <p:xfrm>
          <a:off x="251522" y="2276872"/>
          <a:ext cx="8496942" cy="1158240"/>
        </p:xfrm>
        <a:graphic>
          <a:graphicData uri="http://schemas.openxmlformats.org/drawingml/2006/table">
            <a:tbl>
              <a:tblPr firstRow="1" bandRow="1">
                <a:tableStyleId>{69CF1AB2-1976-4502-BF36-3FF5EA218861}</a:tableStyleId>
              </a:tblPr>
              <a:tblGrid>
                <a:gridCol w="1416157"/>
                <a:gridCol w="1416157"/>
                <a:gridCol w="1344148"/>
                <a:gridCol w="1488166"/>
                <a:gridCol w="1416157"/>
                <a:gridCol w="1416157"/>
              </a:tblGrid>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Client</a:t>
                      </a:r>
                      <a:r>
                        <a:rPr lang="en-GB" sz="1600" b="0" baseline="0" dirty="0" smtClean="0">
                          <a:latin typeface="Calibri" pitchFamily="34" charset="0"/>
                          <a:cs typeface="Calibri" pitchFamily="34" charset="0"/>
                        </a:rPr>
                        <a:t> </a:t>
                      </a:r>
                      <a:r>
                        <a:rPr lang="en-GB" sz="1600" b="0" dirty="0" smtClean="0">
                          <a:latin typeface="Calibri" pitchFamily="34" charset="0"/>
                          <a:cs typeface="Calibri" pitchFamily="34" charset="0"/>
                        </a:rPr>
                        <a:t>Requirements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Formulas and Functions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Data Validations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Error Messages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House style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Automation (Macros)</a:t>
                      </a:r>
                    </a:p>
                  </a:txBody>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Navigation</a:t>
                      </a:r>
                    </a:p>
                    <a:p>
                      <a:pPr algn="ctr"/>
                      <a:endParaRPr lang="en-GB" sz="1600" b="0" dirty="0">
                        <a:solidFill>
                          <a:schemeClr val="tx1"/>
                        </a:solidFill>
                        <a:latin typeface="Calibri" panose="020F0502020204030204" pitchFamily="34" charset="0"/>
                        <a:cs typeface="Calibri" pitchFamily="34" charset="0"/>
                      </a:endParaRPr>
                    </a:p>
                  </a:txBody>
                  <a:tcPr/>
                </a:tc>
                <a:tc>
                  <a:txBody>
                    <a:bodyPr/>
                    <a:lstStyle/>
                    <a:p>
                      <a:pPr algn="ctr"/>
                      <a:r>
                        <a:rPr lang="en-GB" sz="1600" b="0" dirty="0" smtClean="0">
                          <a:latin typeface="Calibri" pitchFamily="34" charset="0"/>
                          <a:cs typeface="Calibri" pitchFamily="34" charset="0"/>
                        </a:rPr>
                        <a:t>Comments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Layout</a:t>
                      </a:r>
                    </a:p>
                    <a:p>
                      <a:pPr algn="ct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Pivot</a:t>
                      </a:r>
                      <a:r>
                        <a:rPr lang="en-GB" sz="1600" b="0" baseline="0" dirty="0" smtClean="0">
                          <a:latin typeface="Calibri" pitchFamily="34" charset="0"/>
                          <a:cs typeface="Calibri" pitchFamily="34" charset="0"/>
                        </a:rPr>
                        <a:t> table updates</a:t>
                      </a:r>
                      <a:endParaRPr lang="en-GB" sz="1600" b="0" dirty="0">
                        <a:solidFill>
                          <a:schemeClr val="tx1"/>
                        </a:solidFill>
                        <a:latin typeface="Calibri" panose="020F0502020204030204"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0" dirty="0" smtClean="0">
                          <a:latin typeface="Calibri" pitchFamily="34" charset="0"/>
                          <a:cs typeface="Calibri" pitchFamily="34" charset="0"/>
                        </a:rPr>
                        <a:t>Conditional formatting</a:t>
                      </a:r>
                      <a:endParaRPr lang="en-GB" sz="1600" b="0" dirty="0">
                        <a:solidFill>
                          <a:schemeClr val="tx1"/>
                        </a:solidFill>
                        <a:latin typeface="Calibri" panose="020F0502020204030204" pitchFamily="34" charset="0"/>
                        <a:cs typeface="Calibri" pitchFamily="34" charset="0"/>
                      </a:endParaRPr>
                    </a:p>
                  </a:txBody>
                  <a:tcPr/>
                </a:tc>
                <a:tc>
                  <a:txBody>
                    <a:bodyPr/>
                    <a:lstStyle/>
                    <a:p>
                      <a:pPr algn="ctr"/>
                      <a:r>
                        <a:rPr lang="en-GB" sz="1600" b="0" dirty="0" smtClean="0">
                          <a:solidFill>
                            <a:schemeClr val="tx1"/>
                          </a:solidFill>
                          <a:latin typeface="Calibri" panose="020F0502020204030204" pitchFamily="34" charset="0"/>
                          <a:cs typeface="Calibri" pitchFamily="34" charset="0"/>
                        </a:rPr>
                        <a:t>VB Scripts</a:t>
                      </a:r>
                      <a:endParaRPr lang="en-GB" sz="1600" b="0" dirty="0">
                        <a:solidFill>
                          <a:schemeClr val="tx1"/>
                        </a:solidFill>
                        <a:latin typeface="Calibri" panose="020F0502020204030204" pitchFamily="34" charset="0"/>
                        <a:cs typeface="Calibri" pitchFamily="34" charset="0"/>
                      </a:endParaRPr>
                    </a:p>
                  </a:txBody>
                  <a:tcPr/>
                </a:tc>
              </a:tr>
            </a:tbl>
          </a:graphicData>
        </a:graphic>
      </p:graphicFrame>
      <p:sp>
        <p:nvSpPr>
          <p:cNvPr id="6" name="Title 2"/>
          <p:cNvSpPr>
            <a:spLocks noGrp="1"/>
          </p:cNvSpPr>
          <p:nvPr>
            <p:ph type="title"/>
          </p:nvPr>
        </p:nvSpPr>
        <p:spPr>
          <a:xfrm>
            <a:off x="230832" y="116632"/>
            <a:ext cx="8733656" cy="504056"/>
          </a:xfrm>
        </p:spPr>
        <p:txBody>
          <a:bodyPr>
            <a:noAutofit/>
          </a:bodyPr>
          <a:lstStyle/>
          <a:p>
            <a:r>
              <a:rPr lang="en-GB" sz="2600" dirty="0" smtClean="0"/>
              <a:t>P7.1 – Testing the </a:t>
            </a:r>
            <a:r>
              <a:rPr lang="en-GB" sz="2600" dirty="0"/>
              <a:t>spreadsheet models </a:t>
            </a:r>
            <a:r>
              <a:rPr lang="en-GB" sz="2600" dirty="0" smtClean="0"/>
              <a:t>– Test table</a:t>
            </a:r>
            <a:endParaRPr lang="en-GB" sz="2600" dirty="0"/>
          </a:p>
        </p:txBody>
      </p:sp>
    </p:spTree>
    <p:extLst>
      <p:ext uri="{BB962C8B-B14F-4D97-AF65-F5344CB8AC3E}">
        <p14:creationId xmlns:p14="http://schemas.microsoft.com/office/powerpoint/2010/main" val="1812496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88402234"/>
              </p:ext>
            </p:extLst>
          </p:nvPr>
        </p:nvGraphicFramePr>
        <p:xfrm>
          <a:off x="214282" y="836712"/>
          <a:ext cx="8686796" cy="3474720"/>
        </p:xfrm>
        <a:graphic>
          <a:graphicData uri="http://schemas.openxmlformats.org/drawingml/2006/table">
            <a:tbl>
              <a:tblPr firstRow="1" bandRow="1">
                <a:tableStyleId>{5C22544A-7EE6-4342-B048-85BDC9FD1C3A}</a:tableStyleId>
              </a:tblPr>
              <a:tblGrid>
                <a:gridCol w="846967"/>
                <a:gridCol w="1127858"/>
                <a:gridCol w="1127858"/>
                <a:gridCol w="939882"/>
                <a:gridCol w="1629128"/>
                <a:gridCol w="1002540"/>
                <a:gridCol w="932715"/>
                <a:gridCol w="1079848"/>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Type of</a:t>
                      </a:r>
                      <a:r>
                        <a:rPr kumimoji="0" lang="en-GB" sz="1400" b="1" kern="1200" baseline="0" dirty="0" smtClean="0">
                          <a:solidFill>
                            <a:schemeClr val="tx1"/>
                          </a:solidFill>
                          <a:latin typeface="Calibri" pitchFamily="34" charset="0"/>
                          <a:ea typeface="+mn-ea"/>
                          <a:cs typeface="Calibri" pitchFamily="34" charset="0"/>
                        </a:rPr>
                        <a:t> Test</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400" dirty="0" smtClean="0">
                          <a:solidFill>
                            <a:schemeClr val="tx1"/>
                          </a:solidFill>
                          <a:latin typeface="Calibri" pitchFamily="34" charset="0"/>
                          <a:cs typeface="Calibri" pitchFamily="34" charset="0"/>
                        </a:rPr>
                        <a:t>1</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Erroneous</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Customer Input Form/Area</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Customer Sheet</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Insert NN18</a:t>
                      </a:r>
                      <a:r>
                        <a:rPr lang="en-GB" sz="1400" baseline="0" dirty="0" smtClean="0">
                          <a:solidFill>
                            <a:schemeClr val="tx1"/>
                          </a:solidFill>
                          <a:latin typeface="Calibri" pitchFamily="34" charset="0"/>
                          <a:cs typeface="Calibri" pitchFamily="34" charset="0"/>
                        </a:rPr>
                        <a:t> </a:t>
                      </a:r>
                      <a:r>
                        <a:rPr lang="en-GB" sz="1400" dirty="0" smtClean="0">
                          <a:solidFill>
                            <a:schemeClr val="tx1"/>
                          </a:solidFill>
                          <a:latin typeface="Calibri" pitchFamily="34" charset="0"/>
                          <a:cs typeface="Calibri" pitchFamily="34" charset="0"/>
                        </a:rPr>
                        <a:t>within the Postcode cell, I expect</a:t>
                      </a:r>
                      <a:r>
                        <a:rPr lang="en-GB" sz="1400" baseline="0" dirty="0" smtClean="0">
                          <a:solidFill>
                            <a:schemeClr val="tx1"/>
                          </a:solidFill>
                          <a:latin typeface="Calibri" pitchFamily="34" charset="0"/>
                          <a:cs typeface="Calibri" pitchFamily="34" charset="0"/>
                        </a:rPr>
                        <a:t> an error message to appear because I have not inserted enough characters</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An error </a:t>
                      </a:r>
                      <a:r>
                        <a:rPr lang="en-GB" sz="1400" dirty="0" smtClean="0">
                          <a:solidFill>
                            <a:schemeClr val="tx1"/>
                          </a:solidFill>
                          <a:latin typeface="Calibri" pitchFamily="34" charset="0"/>
                          <a:cs typeface="Calibri" pitchFamily="34" charset="0"/>
                        </a:rPr>
                        <a:t>message said…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None needed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Print screen</a:t>
                      </a:r>
                      <a:r>
                        <a:rPr lang="en-GB" sz="1400" baseline="0" dirty="0" smtClean="0">
                          <a:solidFill>
                            <a:schemeClr val="tx1"/>
                          </a:solidFill>
                          <a:latin typeface="Calibri" pitchFamily="34" charset="0"/>
                          <a:cs typeface="Calibri" pitchFamily="34" charset="0"/>
                        </a:rPr>
                        <a:t> 1 and 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400" dirty="0" smtClean="0">
                          <a:solidFill>
                            <a:schemeClr val="tx1"/>
                          </a:solidFill>
                          <a:latin typeface="Calibri" pitchFamily="34" charset="0"/>
                          <a:cs typeface="Calibri" pitchFamily="34" charset="0"/>
                        </a:rPr>
                        <a:t>2</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Did not work</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Explain the</a:t>
                      </a:r>
                      <a:r>
                        <a:rPr lang="en-GB" sz="1400" baseline="0" dirty="0" smtClean="0">
                          <a:solidFill>
                            <a:schemeClr val="tx1"/>
                          </a:solidFill>
                          <a:latin typeface="Calibri" pitchFamily="34" charset="0"/>
                          <a:cs typeface="Calibri" pitchFamily="34" charset="0"/>
                        </a:rPr>
                        <a:t> fix made</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400" dirty="0" smtClean="0">
                          <a:solidFill>
                            <a:schemeClr val="tx1"/>
                          </a:solidFill>
                          <a:latin typeface="Calibri" pitchFamily="34" charset="0"/>
                          <a:cs typeface="Calibri" pitchFamily="34" charset="0"/>
                        </a:rPr>
                        <a:t>Evidence the</a:t>
                      </a:r>
                      <a:r>
                        <a:rPr lang="en-GB" sz="1400" baseline="0" dirty="0" smtClean="0">
                          <a:solidFill>
                            <a:schemeClr val="tx1"/>
                          </a:solidFill>
                          <a:latin typeface="Calibri" pitchFamily="34" charset="0"/>
                          <a:cs typeface="Calibri" pitchFamily="34" charset="0"/>
                        </a:rPr>
                        <a:t> failure of the test and fixes applied</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1" name="Title 2"/>
          <p:cNvSpPr>
            <a:spLocks noGrp="1"/>
          </p:cNvSpPr>
          <p:nvPr>
            <p:ph type="title"/>
          </p:nvPr>
        </p:nvSpPr>
        <p:spPr>
          <a:xfrm>
            <a:off x="230832" y="116632"/>
            <a:ext cx="8733656" cy="504056"/>
          </a:xfrm>
        </p:spPr>
        <p:txBody>
          <a:bodyPr>
            <a:noAutofit/>
          </a:bodyPr>
          <a:lstStyle/>
          <a:p>
            <a:r>
              <a:rPr lang="en-GB" sz="2600" dirty="0"/>
              <a:t>P</a:t>
            </a:r>
            <a:r>
              <a:rPr lang="en-GB" sz="2600" dirty="0" smtClean="0"/>
              <a:t>7.1 – Testing the </a:t>
            </a:r>
            <a:r>
              <a:rPr lang="en-GB" sz="2600" dirty="0"/>
              <a:t>spreadsheet models </a:t>
            </a:r>
            <a:r>
              <a:rPr lang="en-GB" sz="2600" dirty="0" smtClean="0"/>
              <a:t>– Test table</a:t>
            </a:r>
            <a:endParaRPr lang="en-GB" sz="2600" dirty="0"/>
          </a:p>
        </p:txBody>
      </p:sp>
      <p:sp>
        <p:nvSpPr>
          <p:cNvPr id="22" name="Content Placeholder 2"/>
          <p:cNvSpPr txBox="1">
            <a:spLocks/>
          </p:cNvSpPr>
          <p:nvPr/>
        </p:nvSpPr>
        <p:spPr>
          <a:xfrm>
            <a:off x="179512" y="4509120"/>
            <a:ext cx="8640960" cy="1872208"/>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indent="-342900"/>
            <a:r>
              <a:rPr lang="en-GB" sz="2000" dirty="0" smtClean="0">
                <a:latin typeface="Calibri" pitchFamily="34" charset="0"/>
                <a:cs typeface="Calibri" pitchFamily="34" charset="0"/>
              </a:rPr>
              <a:t>The tests need to be varied, there needs to be tests done of each sheet so you should expect about 15 tests altogether of which repairs should be made to at least two of them.</a:t>
            </a:r>
          </a:p>
          <a:p>
            <a:pPr marL="342900" indent="-342900"/>
            <a:r>
              <a:rPr lang="en-GB" sz="2000" dirty="0" smtClean="0">
                <a:latin typeface="Calibri" pitchFamily="34" charset="0"/>
                <a:cs typeface="Calibri" pitchFamily="34" charset="0"/>
              </a:rPr>
              <a:t>The page should be landscape for the test table and portrait for the evidence, at least 2 print screens for each test, 3 for the repair, before and after evidence needs to be provided for those that do not require repairing.</a:t>
            </a:r>
          </a:p>
        </p:txBody>
      </p:sp>
    </p:spTree>
    <p:extLst>
      <p:ext uri="{BB962C8B-B14F-4D97-AF65-F5344CB8AC3E}">
        <p14:creationId xmlns:p14="http://schemas.microsoft.com/office/powerpoint/2010/main" val="60710638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7"/>
            <a:ext cx="8784976" cy="5760639"/>
          </a:xfrm>
        </p:spPr>
        <p:txBody>
          <a:bodyPr>
            <a:noAutofit/>
          </a:bodyPr>
          <a:lstStyle/>
          <a:p>
            <a:pPr marL="273050" indent="-273050"/>
            <a:r>
              <a:rPr lang="en-GB" sz="1600" dirty="0" smtClean="0">
                <a:latin typeface="Calibri" pitchFamily="34" charset="0"/>
                <a:cs typeface="Calibri" pitchFamily="34" charset="0"/>
              </a:rPr>
              <a:t>Now that the </a:t>
            </a:r>
            <a:r>
              <a:rPr lang="en-GB" sz="1600" dirty="0" smtClean="0">
                <a:latin typeface="Calibri" pitchFamily="34" charset="0"/>
                <a:cs typeface="Calibri" pitchFamily="34" charset="0"/>
              </a:rPr>
              <a:t>Spreadsheet is </a:t>
            </a:r>
            <a:r>
              <a:rPr lang="en-GB" sz="1600" dirty="0" smtClean="0">
                <a:latin typeface="Calibri" pitchFamily="34" charset="0"/>
                <a:cs typeface="Calibri" pitchFamily="34" charset="0"/>
              </a:rPr>
              <a:t>complete and </a:t>
            </a:r>
            <a:r>
              <a:rPr lang="en-GB" sz="1600" dirty="0" smtClean="0">
                <a:latin typeface="Calibri" pitchFamily="34" charset="0"/>
                <a:cs typeface="Calibri" pitchFamily="34" charset="0"/>
              </a:rPr>
              <a:t>saved, </a:t>
            </a:r>
            <a:r>
              <a:rPr lang="en-GB" sz="1600" dirty="0" smtClean="0">
                <a:latin typeface="Calibri" pitchFamily="34" charset="0"/>
                <a:cs typeface="Calibri" pitchFamily="34" charset="0"/>
              </a:rPr>
              <a:t>the client would like to gauge customer reaction and opinion on the suitability of the product. They would like a range of qualitative and quantitative questions that gathers opinion as well as measurable reaction. This questionnaire needs to be specific about the following options</a:t>
            </a:r>
            <a:r>
              <a:rPr lang="en-GB" sz="1600" dirty="0" smtClean="0">
                <a:latin typeface="Calibri" pitchFamily="34" charset="0"/>
                <a:cs typeface="Calibri" pitchFamily="34" charset="0"/>
              </a:rPr>
              <a:t>:</a:t>
            </a:r>
          </a:p>
          <a:p>
            <a:pPr marL="273050" indent="-273050"/>
            <a:endParaRPr lang="en-GB" sz="1600" dirty="0" smtClean="0">
              <a:latin typeface="Calibri" pitchFamily="34" charset="0"/>
              <a:cs typeface="Calibri" pitchFamily="34" charset="0"/>
            </a:endParaRPr>
          </a:p>
          <a:p>
            <a:pPr marL="360363" indent="-360363"/>
            <a:endParaRPr lang="en-GB" sz="1600" dirty="0" smtClean="0">
              <a:latin typeface="Calibri" pitchFamily="34" charset="0"/>
              <a:cs typeface="Calibri" pitchFamily="34" charset="0"/>
            </a:endParaRPr>
          </a:p>
          <a:p>
            <a:pPr marL="360363" indent="-360363"/>
            <a:endParaRPr lang="en-GB" sz="1600" dirty="0">
              <a:latin typeface="Calibri" pitchFamily="34" charset="0"/>
              <a:cs typeface="Calibri" pitchFamily="34" charset="0"/>
            </a:endParaRPr>
          </a:p>
          <a:p>
            <a:pPr marL="360363" indent="-360363"/>
            <a:r>
              <a:rPr lang="en-GB" sz="1600" dirty="0" smtClean="0">
                <a:latin typeface="Calibri" pitchFamily="34" charset="0"/>
                <a:cs typeface="Calibri" pitchFamily="34" charset="0"/>
              </a:rPr>
              <a:t>The feedback also needs to indicate improvements the interviewees could suggest that would make the </a:t>
            </a:r>
            <a:r>
              <a:rPr lang="en-GB" sz="1600" dirty="0" smtClean="0">
                <a:latin typeface="Calibri" pitchFamily="34" charset="0"/>
                <a:cs typeface="Calibri" pitchFamily="34" charset="0"/>
              </a:rPr>
              <a:t>spreadsheet </a:t>
            </a:r>
            <a:r>
              <a:rPr lang="en-GB" sz="1600" dirty="0" smtClean="0">
                <a:latin typeface="Calibri" pitchFamily="34" charset="0"/>
                <a:cs typeface="Calibri" pitchFamily="34" charset="0"/>
              </a:rPr>
              <a:t>more </a:t>
            </a:r>
            <a:r>
              <a:rPr lang="en-GB" sz="1600" dirty="0" smtClean="0">
                <a:latin typeface="Calibri" pitchFamily="34" charset="0"/>
                <a:cs typeface="Calibri" pitchFamily="34" charset="0"/>
              </a:rPr>
              <a:t>functional </a:t>
            </a:r>
            <a:r>
              <a:rPr lang="en-GB" sz="1600" dirty="0" smtClean="0">
                <a:latin typeface="Calibri" pitchFamily="34" charset="0"/>
                <a:cs typeface="Calibri" pitchFamily="34" charset="0"/>
              </a:rPr>
              <a:t>to them.</a:t>
            </a:r>
          </a:p>
          <a:p>
            <a:pPr marL="0" indent="0">
              <a:buNone/>
            </a:pPr>
            <a:r>
              <a:rPr lang="en-GB" sz="1600" b="1" dirty="0" smtClean="0">
                <a:latin typeface="Calibri" pitchFamily="34" charset="0"/>
                <a:cs typeface="Calibri" pitchFamily="34" charset="0"/>
              </a:rPr>
              <a:t>D1.1 </a:t>
            </a:r>
            <a:r>
              <a:rPr lang="en-GB" sz="1600" b="1" dirty="0" smtClean="0">
                <a:latin typeface="Calibri" pitchFamily="34" charset="0"/>
                <a:cs typeface="Calibri" pitchFamily="34" charset="0"/>
              </a:rPr>
              <a:t>- </a:t>
            </a:r>
            <a:r>
              <a:rPr lang="en-GB" sz="1600" b="1" dirty="0">
                <a:latin typeface="Calibri" pitchFamily="34" charset="0"/>
                <a:cs typeface="Calibri" pitchFamily="34" charset="0"/>
              </a:rPr>
              <a:t>Task </a:t>
            </a:r>
            <a:r>
              <a:rPr lang="en-GB" sz="1600" b="1" dirty="0" smtClean="0">
                <a:latin typeface="Calibri" pitchFamily="34" charset="0"/>
                <a:cs typeface="Calibri" pitchFamily="34" charset="0"/>
              </a:rPr>
              <a:t>02 </a:t>
            </a:r>
            <a:r>
              <a:rPr lang="en-GB" sz="1600" b="1" dirty="0">
                <a:latin typeface="Calibri" pitchFamily="34" charset="0"/>
                <a:cs typeface="Calibri" pitchFamily="34" charset="0"/>
              </a:rPr>
              <a:t>– </a:t>
            </a:r>
            <a:r>
              <a:rPr lang="en-GB" sz="1600" dirty="0" smtClean="0">
                <a:latin typeface="Calibri" pitchFamily="34" charset="0"/>
                <a:cs typeface="Calibri" pitchFamily="34" charset="0"/>
              </a:rPr>
              <a:t>Conduct </a:t>
            </a:r>
            <a:r>
              <a:rPr lang="en-GB" sz="1600" dirty="0">
                <a:latin typeface="Calibri" pitchFamily="34" charset="0"/>
                <a:cs typeface="Calibri" pitchFamily="34" charset="0"/>
              </a:rPr>
              <a:t>and collect Peer </a:t>
            </a:r>
            <a:r>
              <a:rPr lang="en-GB" sz="1600" dirty="0" smtClean="0">
                <a:latin typeface="Calibri" pitchFamily="34" charset="0"/>
                <a:cs typeface="Calibri" pitchFamily="34" charset="0"/>
              </a:rPr>
              <a:t>feedback on the produced </a:t>
            </a:r>
            <a:r>
              <a:rPr lang="en-GB" sz="1600" dirty="0" smtClean="0">
                <a:latin typeface="Calibri" pitchFamily="34" charset="0"/>
                <a:cs typeface="Calibri" pitchFamily="34" charset="0"/>
              </a:rPr>
              <a:t>Spreadsheet </a:t>
            </a:r>
            <a:r>
              <a:rPr lang="en-GB" sz="1600" dirty="0" smtClean="0">
                <a:latin typeface="Calibri" pitchFamily="34" charset="0"/>
                <a:cs typeface="Calibri" pitchFamily="34" charset="0"/>
              </a:rPr>
              <a:t>with the purpose of improving their </a:t>
            </a:r>
            <a:r>
              <a:rPr lang="en-GB" sz="1600" dirty="0" smtClean="0">
                <a:latin typeface="Calibri" pitchFamily="34" charset="0"/>
                <a:cs typeface="Calibri" pitchFamily="34" charset="0"/>
              </a:rPr>
              <a:t>quality and usability for </a:t>
            </a:r>
            <a:r>
              <a:rPr lang="en-GB" sz="1600" dirty="0" smtClean="0">
                <a:latin typeface="Calibri" pitchFamily="34" charset="0"/>
                <a:cs typeface="Calibri" pitchFamily="34" charset="0"/>
              </a:rPr>
              <a:t>the target audience.</a:t>
            </a:r>
            <a:endParaRPr lang="en-GB" sz="1600" dirty="0">
              <a:latin typeface="Calibri" pitchFamily="34" charset="0"/>
              <a:cs typeface="Calibri" pitchFamily="34" charset="0"/>
            </a:endParaRPr>
          </a:p>
          <a:p>
            <a:pPr marL="273050" indent="-273050"/>
            <a:r>
              <a:rPr lang="en-GB" sz="1600" dirty="0" smtClean="0">
                <a:latin typeface="Calibri" pitchFamily="34" charset="0"/>
                <a:cs typeface="Calibri" pitchFamily="34" charset="0"/>
              </a:rPr>
              <a:t>Construct </a:t>
            </a:r>
            <a:r>
              <a:rPr lang="en-GB" sz="1600" dirty="0">
                <a:latin typeface="Calibri" pitchFamily="34" charset="0"/>
                <a:cs typeface="Calibri" pitchFamily="34" charset="0"/>
              </a:rPr>
              <a:t>a questionnaire or survey with a mixture of open </a:t>
            </a:r>
            <a:r>
              <a:rPr lang="en-GB" sz="1600" dirty="0" smtClean="0">
                <a:latin typeface="Calibri" pitchFamily="34" charset="0"/>
                <a:cs typeface="Calibri" pitchFamily="34" charset="0"/>
              </a:rPr>
              <a:t>and </a:t>
            </a:r>
            <a:r>
              <a:rPr lang="en-GB" sz="1600" dirty="0">
                <a:latin typeface="Calibri" pitchFamily="34" charset="0"/>
                <a:cs typeface="Calibri" pitchFamily="34" charset="0"/>
              </a:rPr>
              <a:t>closed questions to get feedback from </a:t>
            </a:r>
            <a:r>
              <a:rPr lang="en-GB" sz="1600" dirty="0" smtClean="0">
                <a:latin typeface="Calibri" pitchFamily="34" charset="0"/>
                <a:cs typeface="Calibri" pitchFamily="34" charset="0"/>
              </a:rPr>
              <a:t>at least 3 peer</a:t>
            </a:r>
            <a:r>
              <a:rPr lang="en-GB" sz="1600" dirty="0" smtClean="0">
                <a:latin typeface="Calibri" pitchFamily="34" charset="0"/>
                <a:cs typeface="Calibri" pitchFamily="34" charset="0"/>
              </a:rPr>
              <a:t>. Ensure </a:t>
            </a:r>
            <a:r>
              <a:rPr lang="en-GB" sz="1600" dirty="0">
                <a:latin typeface="Calibri" pitchFamily="34" charset="0"/>
                <a:cs typeface="Calibri" pitchFamily="34" charset="0"/>
              </a:rPr>
              <a:t>you cover a range of </a:t>
            </a:r>
            <a:r>
              <a:rPr lang="en-GB" sz="1600" dirty="0" smtClean="0">
                <a:latin typeface="Calibri" pitchFamily="34" charset="0"/>
                <a:cs typeface="Calibri" pitchFamily="34" charset="0"/>
              </a:rPr>
              <a:t>the highlighted elements</a:t>
            </a:r>
            <a:r>
              <a:rPr lang="en-GB" sz="1600" dirty="0">
                <a:latin typeface="Calibri" pitchFamily="34" charset="0"/>
                <a:cs typeface="Calibri" pitchFamily="34" charset="0"/>
              </a:rPr>
              <a:t>.  Ensure your evaluators refer to specific areas of your </a:t>
            </a:r>
            <a:r>
              <a:rPr lang="en-GB" sz="1600" dirty="0" smtClean="0">
                <a:latin typeface="Calibri" pitchFamily="34" charset="0"/>
                <a:cs typeface="Calibri" pitchFamily="34" charset="0"/>
              </a:rPr>
              <a:t>spreadsheet. </a:t>
            </a:r>
            <a:r>
              <a:rPr lang="en-GB" sz="1600" dirty="0" smtClean="0">
                <a:latin typeface="Calibri" pitchFamily="34" charset="0"/>
                <a:cs typeface="Calibri" pitchFamily="34" charset="0"/>
              </a:rPr>
              <a:t>This </a:t>
            </a:r>
            <a:r>
              <a:rPr lang="en-GB" sz="1600" dirty="0">
                <a:latin typeface="Calibri" pitchFamily="34" charset="0"/>
                <a:cs typeface="Calibri" pitchFamily="34" charset="0"/>
              </a:rPr>
              <a:t>could be typed up or written </a:t>
            </a:r>
            <a:r>
              <a:rPr lang="en-GB" sz="1600" dirty="0" smtClean="0">
                <a:latin typeface="Calibri" pitchFamily="34" charset="0"/>
                <a:cs typeface="Calibri" pitchFamily="34" charset="0"/>
              </a:rPr>
              <a:t> but do not </a:t>
            </a:r>
            <a:r>
              <a:rPr lang="en-GB" sz="1600" dirty="0">
                <a:latin typeface="Calibri" pitchFamily="34" charset="0"/>
                <a:cs typeface="Calibri" pitchFamily="34" charset="0"/>
              </a:rPr>
              <a:t>lose the </a:t>
            </a:r>
            <a:r>
              <a:rPr lang="en-GB" sz="1600" dirty="0" smtClean="0">
                <a:latin typeface="Calibri" pitchFamily="34" charset="0"/>
                <a:cs typeface="Calibri" pitchFamily="34" charset="0"/>
              </a:rPr>
              <a:t>originals.</a:t>
            </a:r>
          </a:p>
          <a:p>
            <a:pPr marL="0" indent="0">
              <a:buNone/>
            </a:pPr>
            <a:r>
              <a:rPr lang="en-GB" sz="1600" b="1" dirty="0" smtClean="0">
                <a:latin typeface="Calibri" pitchFamily="34" charset="0"/>
                <a:cs typeface="Calibri" pitchFamily="34" charset="0"/>
              </a:rPr>
              <a:t>D1.2 </a:t>
            </a:r>
            <a:r>
              <a:rPr lang="en-GB" sz="1600" b="1" dirty="0">
                <a:latin typeface="Calibri" pitchFamily="34" charset="0"/>
                <a:cs typeface="Calibri" pitchFamily="34" charset="0"/>
              </a:rPr>
              <a:t>- Task </a:t>
            </a:r>
            <a:r>
              <a:rPr lang="en-GB" sz="1600" b="1" dirty="0" smtClean="0">
                <a:latin typeface="Calibri" pitchFamily="34" charset="0"/>
                <a:cs typeface="Calibri" pitchFamily="34" charset="0"/>
              </a:rPr>
              <a:t>03 </a:t>
            </a:r>
            <a:r>
              <a:rPr lang="en-GB" sz="1600" b="1" dirty="0">
                <a:latin typeface="Calibri" pitchFamily="34" charset="0"/>
                <a:cs typeface="Calibri" pitchFamily="34" charset="0"/>
              </a:rPr>
              <a:t>– </a:t>
            </a:r>
            <a:r>
              <a:rPr lang="en-GB" sz="1600" dirty="0" smtClean="0">
                <a:latin typeface="Calibri" pitchFamily="34" charset="0"/>
                <a:cs typeface="Calibri" pitchFamily="34" charset="0"/>
              </a:rPr>
              <a:t>Analyse the feedback from the interviewees, catalogue and present the results and your synopsis of the qualitative comments.</a:t>
            </a:r>
            <a:endParaRPr lang="en-GB" sz="1600" dirty="0">
              <a:latin typeface="Calibri" pitchFamily="34" charset="0"/>
              <a:cs typeface="Calibri" pitchFamily="34" charset="0"/>
            </a:endParaRPr>
          </a:p>
          <a:p>
            <a:pPr marL="273050" indent="-273050"/>
            <a:r>
              <a:rPr lang="en-GB" sz="1600" dirty="0" smtClean="0">
                <a:latin typeface="Calibri" pitchFamily="34" charset="0"/>
                <a:cs typeface="Calibri" pitchFamily="34" charset="0"/>
              </a:rPr>
              <a:t>For this you will need to average the quantitative responses (those with yes/no/ ratings etc.) and discuss these. You will also need to show the qualitative responses and comment on each of these in relation to the appeal to your </a:t>
            </a:r>
            <a:r>
              <a:rPr lang="en-GB" sz="1600" dirty="0" smtClean="0">
                <a:latin typeface="Calibri" pitchFamily="34" charset="0"/>
                <a:cs typeface="Calibri" pitchFamily="34" charset="0"/>
              </a:rPr>
              <a:t>audience. </a:t>
            </a:r>
            <a:r>
              <a:rPr lang="en-GB" sz="1600" dirty="0">
                <a:latin typeface="Calibri" pitchFamily="34" charset="0"/>
                <a:cs typeface="Calibri" pitchFamily="34" charset="0"/>
              </a:rPr>
              <a:t>Explanation needs to be given on the Feedback received, how it will improve the </a:t>
            </a:r>
            <a:r>
              <a:rPr lang="en-GB" sz="1600" dirty="0" smtClean="0">
                <a:latin typeface="Calibri" pitchFamily="34" charset="0"/>
                <a:cs typeface="Calibri" pitchFamily="34" charset="0"/>
              </a:rPr>
              <a:t>Spreadsheet functionality..</a:t>
            </a:r>
            <a:endParaRPr lang="en-GB" sz="1600" dirty="0" smtClean="0">
              <a:latin typeface="Calibri" pitchFamily="34" charset="0"/>
              <a:cs typeface="Calibri" pitchFamily="34" charset="0"/>
            </a:endParaRPr>
          </a:p>
        </p:txBody>
      </p:sp>
      <p:sp>
        <p:nvSpPr>
          <p:cNvPr id="5" name="Title 2"/>
          <p:cNvSpPr>
            <a:spLocks noGrp="1"/>
          </p:cNvSpPr>
          <p:nvPr>
            <p:ph type="title"/>
          </p:nvPr>
        </p:nvSpPr>
        <p:spPr>
          <a:xfrm>
            <a:off x="230832" y="116632"/>
            <a:ext cx="8733656" cy="504056"/>
          </a:xfrm>
        </p:spPr>
        <p:txBody>
          <a:bodyPr>
            <a:noAutofit/>
          </a:bodyPr>
          <a:lstStyle/>
          <a:p>
            <a:r>
              <a:rPr lang="en-GB" sz="3600" dirty="0" smtClean="0"/>
              <a:t>D</a:t>
            </a:r>
            <a:r>
              <a:rPr lang="en-GB" sz="3600" dirty="0" smtClean="0"/>
              <a:t>1.1 </a:t>
            </a:r>
            <a:r>
              <a:rPr lang="en-GB" sz="3600" dirty="0" smtClean="0"/>
              <a:t>– </a:t>
            </a:r>
            <a:r>
              <a:rPr lang="en-GB" sz="3600" dirty="0" smtClean="0">
                <a:latin typeface="Calibri" pitchFamily="34" charset="0"/>
                <a:cs typeface="Calibri" pitchFamily="34" charset="0"/>
              </a:rPr>
              <a:t>Audience </a:t>
            </a:r>
            <a:r>
              <a:rPr lang="en-GB" sz="3600" dirty="0">
                <a:latin typeface="Calibri" pitchFamily="34" charset="0"/>
                <a:cs typeface="Calibri" pitchFamily="34" charset="0"/>
              </a:rPr>
              <a:t>responses to </a:t>
            </a:r>
            <a:r>
              <a:rPr lang="en-GB" sz="3600" dirty="0" smtClean="0">
                <a:latin typeface="Calibri" pitchFamily="34" charset="0"/>
                <a:cs typeface="Calibri" pitchFamily="34" charset="0"/>
              </a:rPr>
              <a:t>Spreadsheet</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155322866"/>
              </p:ext>
            </p:extLst>
          </p:nvPr>
        </p:nvGraphicFramePr>
        <p:xfrm>
          <a:off x="251520" y="1772816"/>
          <a:ext cx="8712968" cy="741680"/>
        </p:xfrm>
        <a:graphic>
          <a:graphicData uri="http://schemas.openxmlformats.org/drawingml/2006/table">
            <a:tbl>
              <a:tblPr firstRow="1" bandRow="1">
                <a:tableStyleId>{5C22544A-7EE6-4342-B048-85BDC9FD1C3A}</a:tableStyleId>
              </a:tblPr>
              <a:tblGrid>
                <a:gridCol w="2352501"/>
                <a:gridCol w="2352501"/>
                <a:gridCol w="2265372"/>
                <a:gridCol w="1742594"/>
              </a:tblGrid>
              <a:tr h="370840">
                <a:tc>
                  <a:txBody>
                    <a:bodyPr/>
                    <a:lstStyle/>
                    <a:p>
                      <a:pPr marL="0" lvl="1" indent="0" algn="ctr">
                        <a:buFont typeface="Arial" pitchFamily="34" charset="0"/>
                        <a:buNone/>
                      </a:pPr>
                      <a:r>
                        <a:rPr lang="en-GB" sz="1600" dirty="0" smtClean="0">
                          <a:latin typeface="Calibri" pitchFamily="34" charset="0"/>
                          <a:cs typeface="Calibri" pitchFamily="34" charset="0"/>
                        </a:rPr>
                        <a:t>Suitability of Layout</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Ease Of Use</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Helpful</a:t>
                      </a:r>
                      <a:r>
                        <a:rPr lang="en-GB" sz="1600" baseline="0" dirty="0" smtClean="0">
                          <a:latin typeface="Calibri" pitchFamily="34" charset="0"/>
                          <a:cs typeface="Calibri" pitchFamily="34" charset="0"/>
                        </a:rPr>
                        <a:t> Messages</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Functionality</a:t>
                      </a:r>
                      <a:endParaRPr lang="en-GB" sz="1600" dirty="0" smtClean="0">
                        <a:latin typeface="Calibri" pitchFamily="34" charset="0"/>
                        <a:cs typeface="Calibri" pitchFamily="34" charset="0"/>
                      </a:endParaRPr>
                    </a:p>
                  </a:txBody>
                  <a:tcPr/>
                </a:tc>
              </a:tr>
              <a:tr h="370840">
                <a:tc>
                  <a:txBody>
                    <a:bodyPr/>
                    <a:lstStyle/>
                    <a:p>
                      <a:pPr marL="0" lvl="1" indent="0" algn="ctr">
                        <a:buFont typeface="Arial" pitchFamily="34" charset="0"/>
                        <a:buNone/>
                      </a:pPr>
                      <a:r>
                        <a:rPr lang="en-GB" sz="1600" dirty="0" smtClean="0">
                          <a:latin typeface="Calibri" pitchFamily="34" charset="0"/>
                          <a:cs typeface="Calibri" pitchFamily="34" charset="0"/>
                        </a:rPr>
                        <a:t>Pivot Tables</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Readability of Charts</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Links</a:t>
                      </a:r>
                      <a:endParaRPr lang="en-GB" sz="1600" dirty="0" smtClean="0">
                        <a:latin typeface="Calibri" pitchFamily="34" charset="0"/>
                        <a:cs typeface="Calibri" pitchFamily="34" charset="0"/>
                      </a:endParaRPr>
                    </a:p>
                  </a:txBody>
                  <a:tcPr/>
                </a:tc>
                <a:tc>
                  <a:txBody>
                    <a:bodyPr/>
                    <a:lstStyle/>
                    <a:p>
                      <a:pPr marL="0" marR="0" lvl="1"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GB" sz="1600" dirty="0" smtClean="0">
                          <a:latin typeface="Calibri" pitchFamily="34" charset="0"/>
                          <a:cs typeface="Calibri" pitchFamily="34" charset="0"/>
                        </a:rPr>
                        <a:t>Overall Style</a:t>
                      </a:r>
                      <a:endParaRPr lang="en-GB" sz="1600" dirty="0" smtClean="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4243757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76923C"/>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20056</TotalTime>
  <Words>3323</Words>
  <Application>Microsoft Office PowerPoint</Application>
  <PresentationFormat>On-screen Show (4:3)</PresentationFormat>
  <Paragraphs>230</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Unit 19</vt:lpstr>
      <vt:lpstr>LO4 - Assessment Criteria</vt:lpstr>
      <vt:lpstr>LO4 - Assessment Criteria P7, M4, D1, P8, P9 and D2</vt:lpstr>
      <vt:lpstr>LO4 - Assessment Criteria P7, M4, D1, P8, P9 and D2</vt:lpstr>
      <vt:lpstr>LO4 - Be able to test and document spreadsheet models </vt:lpstr>
      <vt:lpstr>LO4 - Be able to test and document spreadsheet models </vt:lpstr>
      <vt:lpstr>P7.1 – Testing the spreadsheet models – Test table</vt:lpstr>
      <vt:lpstr>P7.1 – Testing the spreadsheet models – Test table</vt:lpstr>
      <vt:lpstr>D1.1 – Audience responses to Spreadsheet</vt:lpstr>
      <vt:lpstr>PowerPoint Presentation</vt:lpstr>
      <vt:lpstr>D1.3 – Audience responses to Spreadsheet - Improvements </vt:lpstr>
      <vt:lpstr>P8.1 – Exporting the Spreadsheet for External Use</vt:lpstr>
      <vt:lpstr>P9.1 – Spreadsheet User Guide</vt:lpstr>
      <vt:lpstr>D2.1 – Analysing and Describing Results</vt:lpstr>
      <vt:lpstr>D2.3 – Evaluating the Spreadsheet Model</vt:lpstr>
      <vt:lpstr>LO4 -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439</cp:revision>
  <dcterms:created xsi:type="dcterms:W3CDTF">2010-12-28T13:51:34Z</dcterms:created>
  <dcterms:modified xsi:type="dcterms:W3CDTF">2014-08-09T09:15:55Z</dcterms:modified>
</cp:coreProperties>
</file>